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47"/>
  </p:notesMasterIdLst>
  <p:sldIdLst>
    <p:sldId id="256" r:id="rId3"/>
    <p:sldId id="267" r:id="rId4"/>
    <p:sldId id="257" r:id="rId5"/>
    <p:sldId id="271" r:id="rId6"/>
    <p:sldId id="272" r:id="rId7"/>
    <p:sldId id="270" r:id="rId8"/>
    <p:sldId id="274" r:id="rId9"/>
    <p:sldId id="273" r:id="rId10"/>
    <p:sldId id="276" r:id="rId11"/>
    <p:sldId id="277" r:id="rId12"/>
    <p:sldId id="275" r:id="rId13"/>
    <p:sldId id="303" r:id="rId14"/>
    <p:sldId id="304" r:id="rId15"/>
    <p:sldId id="278" r:id="rId16"/>
    <p:sldId id="280" r:id="rId17"/>
    <p:sldId id="281" r:id="rId18"/>
    <p:sldId id="283" r:id="rId19"/>
    <p:sldId id="305" r:id="rId20"/>
    <p:sldId id="285" r:id="rId21"/>
    <p:sldId id="306" r:id="rId22"/>
    <p:sldId id="307" r:id="rId23"/>
    <p:sldId id="286" r:id="rId24"/>
    <p:sldId id="298" r:id="rId25"/>
    <p:sldId id="299" r:id="rId26"/>
    <p:sldId id="300" r:id="rId27"/>
    <p:sldId id="301" r:id="rId28"/>
    <p:sldId id="302" r:id="rId29"/>
    <p:sldId id="308" r:id="rId30"/>
    <p:sldId id="309" r:id="rId31"/>
    <p:sldId id="287" r:id="rId32"/>
    <p:sldId id="288" r:id="rId33"/>
    <p:sldId id="290" r:id="rId34"/>
    <p:sldId id="291" r:id="rId35"/>
    <p:sldId id="310" r:id="rId36"/>
    <p:sldId id="311" r:id="rId37"/>
    <p:sldId id="292" r:id="rId38"/>
    <p:sldId id="293" r:id="rId39"/>
    <p:sldId id="312" r:id="rId40"/>
    <p:sldId id="296" r:id="rId41"/>
    <p:sldId id="294" r:id="rId42"/>
    <p:sldId id="313" r:id="rId43"/>
    <p:sldId id="314" r:id="rId44"/>
    <p:sldId id="295" r:id="rId45"/>
    <p:sldId id="315" r:id="rId46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4660"/>
  </p:normalViewPr>
  <p:slideViewPr>
    <p:cSldViewPr>
      <p:cViewPr>
        <p:scale>
          <a:sx n="118" d="100"/>
          <a:sy n="118" d="100"/>
        </p:scale>
        <p:origin x="-138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F97678DB-3F8D-4CD0-BA77-3656CB4B8304}" type="datetimeFigureOut">
              <a:rPr lang="en-US" smtClean="0"/>
              <a:pPr/>
              <a:t>6/24/2016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55A5A28D-BDB6-46FF-A1EF-D3D59E3A726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Insert a map of your country.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63050" cy="6858000"/>
            <a:chOff x="0" y="0"/>
            <a:chExt cx="9163050" cy="68580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92" y="4572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1292" y="0"/>
              <a:ext cx="9144000" cy="6858000"/>
            </a:xfrm>
            <a:prstGeom prst="rect">
              <a:avLst/>
            </a:prstGeom>
            <a:solidFill>
              <a:schemeClr val="accent2">
                <a:shade val="75000"/>
                <a:alpha val="9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0" y="0"/>
              <a:ext cx="9144000" cy="2286000"/>
            </a:xfrm>
            <a:prstGeom prst="rect">
              <a:avLst/>
            </a:prstGeom>
            <a:gradFill flip="none" rotWithShape="1">
              <a:gsLst>
                <a:gs pos="33000">
                  <a:schemeClr val="accent3">
                    <a:alpha val="49000"/>
                  </a:schemeClr>
                </a:gs>
                <a:gs pos="100000">
                  <a:schemeClr val="bg1">
                    <a:alpha val="43000"/>
                  </a:schemeClr>
                </a:gs>
              </a:gsLst>
              <a:lin ang="5400000" scaled="1"/>
              <a:tileRect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92" y="1981200"/>
              <a:ext cx="9144000" cy="609600"/>
            </a:xfrm>
            <a:prstGeom prst="rect">
              <a:avLst/>
            </a:prstGeom>
            <a:solidFill>
              <a:schemeClr val="tx2"/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166" y="2590800"/>
              <a:ext cx="9144000" cy="457200"/>
            </a:xfrm>
            <a:prstGeom prst="rect">
              <a:avLst/>
            </a:prstGeom>
            <a:solidFill>
              <a:schemeClr val="accent6">
                <a:shade val="1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9050" y="0"/>
              <a:ext cx="9144000" cy="1981200"/>
            </a:xfrm>
            <a:prstGeom prst="rect">
              <a:avLst/>
            </a:prstGeom>
            <a:gradFill flip="none" rotWithShape="1">
              <a:gsLst>
                <a:gs pos="33000">
                  <a:schemeClr val="accent3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52625"/>
            <a:ext cx="7772400" cy="666750"/>
          </a:xfrm>
        </p:spPr>
        <p:txBody>
          <a:bodyPr/>
          <a:lstStyle>
            <a:lvl1pPr algn="ctr">
              <a:defRPr sz="360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67000"/>
            <a:ext cx="7772400" cy="381000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5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3" cstate="print"/>
          <a:srcRect r="83458"/>
          <a:stretch>
            <a:fillRect/>
          </a:stretch>
        </p:blipFill>
        <p:spPr>
          <a:xfrm>
            <a:off x="179512" y="188640"/>
            <a:ext cx="720080" cy="6529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83686" y="5805264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2"/>
              </a:buBlip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6/24/2016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3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>
            <a:shade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228600"/>
            <a:ext cx="9144000" cy="6400800"/>
            <a:chOff x="0" y="228600"/>
            <a:chExt cx="9144000" cy="6400800"/>
          </a:xfrm>
        </p:grpSpPr>
        <p:pic>
          <p:nvPicPr>
            <p:cNvPr id="7" name="Rectangle 6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86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Rectangle 7"/>
            <p:cNvSpPr/>
            <p:nvPr/>
          </p:nvSpPr>
          <p:spPr>
            <a:xfrm>
              <a:off x="0" y="228600"/>
              <a:ext cx="9144000" cy="6400800"/>
            </a:xfrm>
            <a:prstGeom prst="rect">
              <a:avLst/>
            </a:prstGeom>
            <a:solidFill>
              <a:schemeClr val="accent2">
                <a:shade val="50000"/>
                <a:alpha val="93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0" y="228600"/>
              <a:ext cx="9144000" cy="6199632"/>
            </a:xfrm>
            <a:prstGeom prst="rect">
              <a:avLst/>
            </a:prstGeom>
            <a:gradFill>
              <a:gsLst>
                <a:gs pos="66000">
                  <a:schemeClr val="accent3">
                    <a:alpha val="79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05200"/>
            <a:ext cx="7772400" cy="1362075"/>
          </a:xfrm>
        </p:spPr>
        <p:txBody>
          <a:bodyPr anchor="b" anchorCtr="0"/>
          <a:lstStyle>
            <a:lvl1pPr algn="l">
              <a:defRPr sz="3600" b="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876801"/>
            <a:ext cx="7772400" cy="1042987"/>
          </a:xfrm>
        </p:spPr>
        <p:txBody>
          <a:bodyPr anchor="t" anchorCtr="0"/>
          <a:lstStyle>
            <a:lvl1pPr marL="0" indent="0">
              <a:buNone/>
              <a:defRPr sz="1600">
                <a:solidFill>
                  <a:schemeClr val="accent6">
                    <a:shade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2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6/24/2016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2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6/24/2016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2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6/24/2016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2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Контейнер за съдържание 3" descr="xlibris_header.png"/>
          <p:cNvPicPr>
            <a:picLocks noChangeAspect="1"/>
          </p:cNvPicPr>
          <p:nvPr userDrawn="1"/>
        </p:nvPicPr>
        <p:blipFill>
          <a:blip r:embed="rId2" cstate="print"/>
          <a:srcRect r="83458"/>
          <a:stretch>
            <a:fillRect/>
          </a:stretch>
        </p:blipFill>
        <p:spPr>
          <a:xfrm>
            <a:off x="107504" y="5733256"/>
            <a:ext cx="648072" cy="587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D:\libvar.bg\culture\2016\april-2016\logo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718" y="5733256"/>
            <a:ext cx="592770" cy="6480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6/24/2016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6">
                <a:shade val="10000"/>
              </a:schemeClr>
            </a:soli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Rectangle 12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0" y="228600"/>
              <a:ext cx="9144000" cy="640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0" y="228600"/>
              <a:ext cx="9144000" cy="6400800"/>
            </a:xfrm>
            <a:prstGeom prst="rect">
              <a:avLst/>
            </a:prstGeom>
            <a:solidFill>
              <a:schemeClr val="accent2">
                <a:shade val="50000"/>
                <a:alpha val="90000"/>
              </a:schemeClr>
            </a:solidFill>
            <a:ln w="25400" cap="rnd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0" y="1371601"/>
              <a:ext cx="9144000" cy="5057775"/>
            </a:xfrm>
            <a:prstGeom prst="rect">
              <a:avLst/>
            </a:prstGeom>
            <a:gradFill>
              <a:gsLst>
                <a:gs pos="66000">
                  <a:schemeClr val="accent3">
                    <a:alpha val="79000"/>
                  </a:schemeClr>
                </a:gs>
                <a:gs pos="100000">
                  <a:schemeClr val="bg1">
                    <a:alpha val="50000"/>
                  </a:schemeClr>
                </a:gs>
              </a:gsLst>
              <a:lin ang="5400000" scaled="1"/>
            </a:gradFill>
            <a:ln w="25400" cap="rnd" cmpd="sng" algn="ctr">
              <a:noFill/>
              <a:prstDash val="solid"/>
            </a:ln>
            <a:effectLst/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143000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6"/>
            <a:ext cx="8229600" cy="4611688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B01318-6ABD-4BDD-BBB0-D5B124F36B42}" type="datetimeFigureOut">
              <a:rPr lang="en-US" smtClean="0">
                <a:solidFill>
                  <a:schemeClr val="bg1"/>
                </a:solidFill>
              </a:rPr>
              <a:pPr/>
              <a:t>6/24/2016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92636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2D56ECA-4C16-4208-B374-27591EF545A3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sz="3600" kern="1200" cap="all" baseline="0">
          <a:solidFill>
            <a:schemeClr val="bg1"/>
          </a:solidFill>
          <a:effectLst>
            <a:outerShdw blurRad="254000" algn="tl" rotWithShape="0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accent6">
              <a:shade val="10000"/>
            </a:schemeClr>
          </a:solidFill>
          <a:latin typeface="+mj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3.png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platform.brickme.org/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mailto:dcholakova@libvar.bg" TargetMode="External"/><Relationship Id="rId2" Type="http://schemas.openxmlformats.org/officeDocument/2006/relationships/hyperlink" Target="mailto:temenuga@libvar.bg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X-</a:t>
            </a:r>
            <a:r>
              <a:rPr lang="en-US" dirty="0" err="1" smtClean="0"/>
              <a:t>LIBRIS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USER ORIENTED LIBRARY SERVICES IN VARNA PUBLIC LIBRARY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628800"/>
            <a:ext cx="5008841" cy="441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5073" y="1628800"/>
            <a:ext cx="5371223" cy="44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1628800"/>
            <a:ext cx="6065356" cy="44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 txBox="1">
            <a:spLocks/>
          </p:cNvSpPr>
          <p:nvPr/>
        </p:nvSpPr>
        <p:spPr>
          <a:xfrm>
            <a:off x="457200" y="227013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200" b="1" cap="all" dirty="0" smtClean="0"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webinars</a:t>
            </a:r>
            <a:r>
              <a:rPr lang="ru-RU" sz="3200" b="1" cap="all" dirty="0" smtClean="0"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200" b="1" cap="all" dirty="0" smtClean="0"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/>
            </a:r>
            <a:br>
              <a:rPr lang="en-US" sz="3200" b="1" cap="all" dirty="0" smtClean="0"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sz="3200" b="1" cap="all" dirty="0" smtClean="0"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for using social media</a:t>
            </a:r>
            <a:endParaRPr kumimoji="0" lang="en-US" sz="32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96455" y="1607688"/>
            <a:ext cx="5151091" cy="4413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6378" y="1628800"/>
            <a:ext cx="4931245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24820" y="1628800"/>
            <a:ext cx="5694360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2107" y="1628800"/>
            <a:ext cx="6339786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webinars</a:t>
            </a: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 using social media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buNone/>
            </a:pPr>
            <a:r>
              <a:rPr lang="en-US" b="1" dirty="0" smtClean="0"/>
              <a:t>Challenges</a:t>
            </a:r>
            <a:endParaRPr lang="bg-BG" b="1" dirty="0" smtClean="0"/>
          </a:p>
          <a:p>
            <a:pPr lvl="0" fontAlgn="base"/>
            <a:r>
              <a:rPr lang="en-US" dirty="0" smtClean="0"/>
              <a:t>Active presence of libraries on social media</a:t>
            </a:r>
          </a:p>
          <a:p>
            <a:pPr lvl="0" fontAlgn="base"/>
            <a:r>
              <a:rPr lang="en-US" dirty="0" smtClean="0"/>
              <a:t>Promoting library collections and services</a:t>
            </a:r>
          </a:p>
          <a:p>
            <a:r>
              <a:rPr lang="en-US" dirty="0" smtClean="0"/>
              <a:t>Stimulating users to use information online instead of from traditional sources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webinars</a:t>
            </a: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 using social media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 anchor="t">
            <a:normAutofit/>
          </a:bodyPr>
          <a:lstStyle/>
          <a:p>
            <a:pPr>
              <a:buNone/>
            </a:pPr>
            <a:r>
              <a:rPr lang="en-US" b="1" dirty="0" smtClean="0"/>
              <a:t>Outcomes</a:t>
            </a:r>
            <a:endParaRPr lang="bg-BG" b="1" dirty="0" smtClean="0"/>
          </a:p>
          <a:p>
            <a:pPr lvl="0" fontAlgn="base"/>
            <a:r>
              <a:rPr lang="en-US" dirty="0" smtClean="0"/>
              <a:t>Reaching more users</a:t>
            </a:r>
          </a:p>
          <a:p>
            <a:pPr lvl="0" fontAlgn="base"/>
            <a:r>
              <a:rPr lang="en-US" dirty="0" smtClean="0"/>
              <a:t>Attracting new users</a:t>
            </a:r>
          </a:p>
          <a:p>
            <a:pPr lvl="0" fontAlgn="base"/>
            <a:r>
              <a:rPr lang="en-US" dirty="0" smtClean="0"/>
              <a:t>Promoting library and library events on social media</a:t>
            </a:r>
          </a:p>
          <a:p>
            <a:r>
              <a:rPr lang="en-US" dirty="0" smtClean="0"/>
              <a:t>Trying to become a ‘green library’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webinars</a:t>
            </a: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 using social media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Digital curator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 indent="19050">
              <a:buNone/>
            </a:pPr>
            <a:r>
              <a:rPr lang="en-US" b="1" dirty="0" smtClean="0"/>
              <a:t>Digital Curator</a:t>
            </a:r>
            <a:r>
              <a:rPr lang="en-US" dirty="0" smtClean="0"/>
              <a:t> is an online service based on play-and-learn method of training.  As a result virtual exhibitions of Varna Digital Library content are created.</a:t>
            </a:r>
            <a:r>
              <a:rPr lang="en-US" sz="1800" dirty="0" smtClean="0"/>
              <a:t> </a:t>
            </a:r>
            <a:endParaRPr lang="en-US" sz="1800" b="1" dirty="0" smtClean="0"/>
          </a:p>
        </p:txBody>
      </p:sp>
      <p:pic>
        <p:nvPicPr>
          <p:cNvPr id="41988" name="Picture 4" descr="http://platform.brickme.org/_docs/6k6a0p363l49082xv8x2isj2s7s76a99/4c1xrvbo569q8jc91bu92vbs0vpjy2p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6583" y="3212976"/>
            <a:ext cx="4417665" cy="306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3 -0.0997 L -2.5E-6 4.0990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Digital curator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Background for developing the service</a:t>
            </a:r>
          </a:p>
          <a:p>
            <a:pPr lvl="0" fontAlgn="base"/>
            <a:r>
              <a:rPr lang="en-US" dirty="0" smtClean="0"/>
              <a:t>Varna Digital Library content</a:t>
            </a:r>
          </a:p>
          <a:p>
            <a:pPr lvl="0" fontAlgn="base"/>
            <a:r>
              <a:rPr lang="en-US" dirty="0" smtClean="0"/>
              <a:t>Experience in organizing exhibitions - traditional and virtual</a:t>
            </a:r>
          </a:p>
          <a:p>
            <a:r>
              <a:rPr lang="en-US" dirty="0" smtClean="0"/>
              <a:t>Interest towards the history of Varna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Digital curator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Target groups</a:t>
            </a:r>
          </a:p>
          <a:p>
            <a:pPr lvl="0" fontAlgn="base"/>
            <a:r>
              <a:rPr lang="en-US" dirty="0" smtClean="0"/>
              <a:t>Users of Varna Digital Library</a:t>
            </a:r>
          </a:p>
          <a:p>
            <a:pPr lvl="0" fontAlgn="base"/>
            <a:r>
              <a:rPr lang="en-US" dirty="0" smtClean="0"/>
              <a:t>Museum and archive specialists</a:t>
            </a:r>
          </a:p>
          <a:p>
            <a:pPr lvl="0" fontAlgn="base"/>
            <a:r>
              <a:rPr lang="en-US" dirty="0" smtClean="0"/>
              <a:t>Explorers of the local history</a:t>
            </a:r>
          </a:p>
          <a:p>
            <a:pPr lvl="0" fontAlgn="base"/>
            <a:r>
              <a:rPr lang="en-US" dirty="0" smtClean="0"/>
              <a:t>Teachers</a:t>
            </a:r>
          </a:p>
          <a:p>
            <a:r>
              <a:rPr lang="en-US" dirty="0" smtClean="0"/>
              <a:t>Cognitive games players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Digital curator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‘Digital Curator’ Webinar </a:t>
            </a:r>
            <a:r>
              <a:rPr lang="en-US" dirty="0" smtClean="0"/>
              <a:t>in December 2015</a:t>
            </a:r>
            <a:r>
              <a:rPr lang="bg-BG" b="1" dirty="0" smtClean="0"/>
              <a:t> </a:t>
            </a:r>
            <a:endParaRPr lang="en-US" b="1" dirty="0" smtClean="0"/>
          </a:p>
          <a:p>
            <a:r>
              <a:rPr lang="en-US" dirty="0" smtClean="0"/>
              <a:t>Explaining the rules</a:t>
            </a:r>
          </a:p>
          <a:p>
            <a:r>
              <a:rPr lang="en-US" dirty="0" smtClean="0"/>
              <a:t>Presenting the first topic</a:t>
            </a:r>
            <a:br>
              <a:rPr lang="en-US" dirty="0" smtClean="0"/>
            </a:br>
            <a:r>
              <a:rPr lang="en-US" b="1" dirty="0" smtClean="0"/>
              <a:t>‘Winter in Old Varna’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060848"/>
            <a:ext cx="3744416" cy="360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Digital curator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‘Digital Curator’ Webinar</a:t>
            </a:r>
            <a:r>
              <a:rPr lang="bg-BG" b="1" dirty="0" smtClean="0"/>
              <a:t> – </a:t>
            </a:r>
            <a:r>
              <a:rPr lang="en-US" b="1" dirty="0" smtClean="0"/>
              <a:t>Part </a:t>
            </a:r>
            <a:r>
              <a:rPr lang="bg-BG" b="1" dirty="0" smtClean="0"/>
              <a:t>2</a:t>
            </a:r>
            <a:endParaRPr lang="en-US" b="1" dirty="0" smtClean="0"/>
          </a:p>
          <a:p>
            <a:r>
              <a:rPr lang="en-US" dirty="0" smtClean="0"/>
              <a:t>The boards created by users on </a:t>
            </a:r>
            <a:r>
              <a:rPr lang="en-US" dirty="0" err="1" smtClean="0"/>
              <a:t>Pinterest</a:t>
            </a:r>
            <a:r>
              <a:rPr lang="en-US" dirty="0" smtClean="0"/>
              <a:t> under the first proposed topic </a:t>
            </a:r>
            <a:r>
              <a:rPr lang="en-US" b="1" dirty="0" smtClean="0"/>
              <a:t>‘Winter in Old Varna’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were shown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22672" y="1556792"/>
            <a:ext cx="5141616" cy="44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41593" y="1535680"/>
            <a:ext cx="5460814" cy="44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580" y="1556792"/>
            <a:ext cx="7560840" cy="41009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 txBox="1">
            <a:spLocks/>
          </p:cNvSpPr>
          <p:nvPr/>
        </p:nvSpPr>
        <p:spPr>
          <a:xfrm>
            <a:off x="457200" y="227013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Digital curator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X-</a:t>
            </a:r>
            <a:r>
              <a:rPr lang="en-US" dirty="0" err="1" smtClean="0"/>
              <a:t>Libris</a:t>
            </a:r>
            <a:r>
              <a:rPr lang="bg-BG" dirty="0" smtClean="0"/>
              <a:t/>
            </a:r>
            <a:br>
              <a:rPr lang="bg-BG" dirty="0" smtClean="0"/>
            </a:br>
            <a:r>
              <a:rPr lang="en-US" sz="2400" dirty="0" smtClean="0"/>
              <a:t>USER ORIENTED LIBRARY SERVICES</a:t>
            </a:r>
            <a:endParaRPr lang="en-US" sz="2200" dirty="0"/>
          </a:p>
        </p:txBody>
      </p:sp>
      <p:pic>
        <p:nvPicPr>
          <p:cNvPr id="4" name="Контейнер за съдържание 3" descr="snimka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1988840"/>
            <a:ext cx="7211144" cy="303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 descr="snimka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420888"/>
            <a:ext cx="4596756" cy="3312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Digital curator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Challenges</a:t>
            </a:r>
          </a:p>
          <a:p>
            <a:pPr lvl="0" fontAlgn="base"/>
            <a:r>
              <a:rPr lang="en-US" dirty="0" smtClean="0"/>
              <a:t>Active presence of the public libraries on social media</a:t>
            </a:r>
          </a:p>
          <a:p>
            <a:pPr lvl="0" fontAlgn="base"/>
            <a:r>
              <a:rPr lang="en-US" dirty="0" smtClean="0"/>
              <a:t>Reaching new target groups</a:t>
            </a:r>
          </a:p>
          <a:p>
            <a:pPr lvl="0" fontAlgn="base"/>
            <a:r>
              <a:rPr lang="en-US" dirty="0" smtClean="0"/>
              <a:t>Stimulating users to use information online instead of from traditional sources</a:t>
            </a:r>
          </a:p>
          <a:p>
            <a:r>
              <a:rPr lang="en-US" dirty="0" smtClean="0"/>
              <a:t>Promotion of Varna Digital Library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Digital curator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Outcomes</a:t>
            </a:r>
          </a:p>
          <a:p>
            <a:pPr lvl="0" fontAlgn="base"/>
            <a:r>
              <a:rPr lang="en-US" dirty="0" smtClean="0"/>
              <a:t>Gaining skills for working online</a:t>
            </a:r>
          </a:p>
          <a:p>
            <a:pPr lvl="0" fontAlgn="base"/>
            <a:r>
              <a:rPr lang="en-US" dirty="0" smtClean="0"/>
              <a:t>Developing skills for searching information</a:t>
            </a:r>
          </a:p>
          <a:p>
            <a:pPr lvl="0" fontAlgn="base"/>
            <a:r>
              <a:rPr lang="en-US" dirty="0" smtClean="0"/>
              <a:t>Getting ‘Likes’ from friends</a:t>
            </a:r>
          </a:p>
          <a:p>
            <a:pPr lvl="0" fontAlgn="base"/>
            <a:r>
              <a:rPr lang="en-US" dirty="0" smtClean="0"/>
              <a:t>Becoming a curator of at least one virtual exhibition</a:t>
            </a:r>
          </a:p>
          <a:p>
            <a:pPr lvl="0" fontAlgn="base"/>
            <a:r>
              <a:rPr lang="en-US" dirty="0" smtClean="0"/>
              <a:t>Extending knowledge about the history of Varna</a:t>
            </a:r>
          </a:p>
          <a:p>
            <a:r>
              <a:rPr lang="en-US" dirty="0" smtClean="0"/>
              <a:t>Adopting new approach for presenting the cultural and historical heritage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6690" y="2132856"/>
            <a:ext cx="4367068" cy="417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760"/>
            <a:ext cx="540618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1"/>
          <p:cNvSpPr txBox="1">
            <a:spLocks/>
          </p:cNvSpPr>
          <p:nvPr/>
        </p:nvSpPr>
        <p:spPr>
          <a:xfrm>
            <a:off x="457200" y="227013"/>
            <a:ext cx="8229600" cy="11430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 smtClean="0">
              <a:ln>
                <a:noFill/>
              </a:ln>
              <a:solidFill>
                <a:schemeClr val="bg1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Digital curator</a:t>
            </a:r>
            <a:endParaRPr kumimoji="0" lang="en-US" sz="3600" b="0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254000" algn="tl" rotWithShape="0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Rectangle 2"/>
          <p:cNvSpPr txBox="1">
            <a:spLocks/>
          </p:cNvSpPr>
          <p:nvPr/>
        </p:nvSpPr>
        <p:spPr>
          <a:xfrm>
            <a:off x="457200" y="1514476"/>
            <a:ext cx="8229600" cy="4611688"/>
          </a:xfrm>
          <a:prstGeom prst="rect">
            <a:avLst/>
          </a:prstGeom>
        </p:spPr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kumimoji="0" lang="en-US" sz="28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shade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New topic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>
                    <a:shade val="10000"/>
                  </a:scheme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‘</a:t>
            </a:r>
            <a:r>
              <a:rPr lang="en-US" sz="2800" b="1" dirty="0" smtClean="0">
                <a:solidFill>
                  <a:schemeClr val="accent6">
                    <a:shade val="10000"/>
                  </a:schemeClr>
                </a:solidFill>
                <a:latin typeface="+mj-lt"/>
              </a:rPr>
              <a:t>Our Beloved School’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1950" indent="0">
              <a:buNone/>
            </a:pPr>
            <a:r>
              <a:rPr lang="en-US" dirty="0" smtClean="0"/>
              <a:t>Organizing </a:t>
            </a:r>
            <a:r>
              <a:rPr lang="en-US" b="1" dirty="0" smtClean="0"/>
              <a:t>maker-space workshops </a:t>
            </a:r>
            <a:r>
              <a:rPr lang="en-US" dirty="0" smtClean="0"/>
              <a:t>in the field of construction, robotics, ecology and modern 3D technology based on STEM education</a:t>
            </a:r>
            <a:endParaRPr lang="en-US" dirty="0"/>
          </a:p>
        </p:txBody>
      </p:sp>
      <p:pic>
        <p:nvPicPr>
          <p:cNvPr id="1026" name="Picture 2" descr="http://platform.brickme.org/_docs/6k6a0p363l49082xv8x2isj2s7s76a99/es42jpho5i2q0eago1o2t2wbq0s68k6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59345" y="3068960"/>
            <a:ext cx="4225310" cy="3046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4 -0.10224 L 3.61111E-6 -9.92366E-7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" y="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Background for developing the service</a:t>
            </a:r>
          </a:p>
          <a:p>
            <a:pPr lvl="0" fontAlgn="base"/>
            <a:r>
              <a:rPr lang="en-US" dirty="0" smtClean="0"/>
              <a:t>Experience in working with children and teens</a:t>
            </a:r>
          </a:p>
          <a:p>
            <a:pPr lvl="0" fontAlgn="base"/>
            <a:r>
              <a:rPr lang="en-US" dirty="0" smtClean="0"/>
              <a:t>Technological resources</a:t>
            </a:r>
          </a:p>
          <a:p>
            <a:r>
              <a:rPr lang="en-US" dirty="0" smtClean="0"/>
              <a:t>Expert capacity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Target groups</a:t>
            </a:r>
          </a:p>
          <a:p>
            <a:pPr lvl="0" fontAlgn="base"/>
            <a:r>
              <a:rPr lang="en-US" dirty="0" smtClean="0"/>
              <a:t>Children</a:t>
            </a:r>
          </a:p>
          <a:p>
            <a:pPr lvl="0" fontAlgn="base"/>
            <a:r>
              <a:rPr lang="en-US" dirty="0" smtClean="0"/>
              <a:t>Teens and young people</a:t>
            </a:r>
          </a:p>
          <a:p>
            <a:r>
              <a:rPr lang="en-US" dirty="0" smtClean="0"/>
              <a:t>Educational organizations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Z:\PICTURES\2016-AC-MakerSpacer-06.04\MakerSpace\DSC040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1628800"/>
            <a:ext cx="5884111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2" name="Picture 6" descr="Z:\PICTURES\2016-AC-MakerSpace-08.04\MakerSpaces2\IMG_00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1628800"/>
            <a:ext cx="5884260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59" name="Picture 3" descr="Z:\PICTURES\2016-AC-MakerSpace-08.04\MakerSpaces2\IMG_009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628800"/>
            <a:ext cx="5884260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143000"/>
          </a:xfrm>
        </p:spPr>
        <p:txBody>
          <a:bodyPr/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Z:\PICTURES\2016-3D_modelirane\DSC039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9945" y="1706612"/>
            <a:ext cx="5884110" cy="4413600"/>
          </a:xfrm>
          <a:prstGeom prst="rect">
            <a:avLst/>
          </a:prstGeom>
          <a:noFill/>
        </p:spPr>
      </p:pic>
      <p:pic>
        <p:nvPicPr>
          <p:cNvPr id="70663" name="Picture 7" descr="Z:\PICTURES\2016-3D_modelirane\DSC04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9945" y="1700808"/>
            <a:ext cx="5884111" cy="4413600"/>
          </a:xfrm>
          <a:prstGeom prst="rect">
            <a:avLst/>
          </a:prstGeom>
          <a:noFill/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229600" cy="1143000"/>
          </a:xfrm>
        </p:spPr>
        <p:txBody>
          <a:bodyPr/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Challenges</a:t>
            </a:r>
          </a:p>
          <a:p>
            <a:pPr lvl="0" fontAlgn="base"/>
            <a:r>
              <a:rPr lang="en-US" dirty="0" smtClean="0"/>
              <a:t>Individual approach with the target groups</a:t>
            </a:r>
          </a:p>
          <a:p>
            <a:pPr lvl="0" fontAlgn="base"/>
            <a:r>
              <a:rPr lang="en-US" dirty="0" smtClean="0"/>
              <a:t>Breaking stereotypes in the educational models</a:t>
            </a:r>
          </a:p>
          <a:p>
            <a:r>
              <a:rPr lang="en-US" dirty="0" smtClean="0"/>
              <a:t>Knowledge and skills gained in an unusual way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Maker-space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Outcomes</a:t>
            </a:r>
          </a:p>
          <a:p>
            <a:r>
              <a:rPr lang="en-US" dirty="0" smtClean="0"/>
              <a:t>Increasing the creativity and knowledge of the users</a:t>
            </a:r>
          </a:p>
          <a:p>
            <a:r>
              <a:rPr lang="en-US" dirty="0" smtClean="0"/>
              <a:t>Attracting new users</a:t>
            </a:r>
          </a:p>
          <a:p>
            <a:r>
              <a:rPr lang="en-US" dirty="0" smtClean="0"/>
              <a:t>Significant presence of the library in the life of the local community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825" y="620688"/>
            <a:ext cx="533647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/>
              <a:t>webinars</a:t>
            </a:r>
            <a:r>
              <a:rPr lang="ru-RU" sz="3200" b="1" dirty="0" smtClean="0"/>
              <a:t> 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/>
              <a:t>for using social media</a:t>
            </a:r>
            <a:endParaRPr lang="en-US" sz="3200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19050">
              <a:buNone/>
            </a:pPr>
            <a:r>
              <a:rPr lang="en-US" b="1" dirty="0" smtClean="0"/>
              <a:t>Online trainings </a:t>
            </a:r>
            <a:r>
              <a:rPr lang="en-US" dirty="0" smtClean="0"/>
              <a:t>for presenting and promoting libraries in social networks as </a:t>
            </a:r>
            <a:r>
              <a:rPr lang="en-US" dirty="0" err="1" smtClean="0"/>
              <a:t>Pinterest</a:t>
            </a:r>
            <a:r>
              <a:rPr lang="en-US" dirty="0" smtClean="0"/>
              <a:t>, </a:t>
            </a:r>
            <a:r>
              <a:rPr lang="en-US" dirty="0" err="1" smtClean="0"/>
              <a:t>Instagram</a:t>
            </a:r>
            <a:r>
              <a:rPr lang="en-US" dirty="0" smtClean="0"/>
              <a:t>, </a:t>
            </a:r>
            <a:r>
              <a:rPr lang="en-US" dirty="0" err="1" smtClean="0"/>
              <a:t>Vimeo</a:t>
            </a:r>
            <a:r>
              <a:rPr lang="en-US" dirty="0" smtClean="0"/>
              <a:t>, </a:t>
            </a:r>
            <a:r>
              <a:rPr lang="en-US" dirty="0" err="1" smtClean="0"/>
              <a:t>Facebook</a:t>
            </a:r>
            <a:r>
              <a:rPr lang="en-US" dirty="0" smtClean="0"/>
              <a:t>, YouTube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Картина 6" descr="snimk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3356992"/>
            <a:ext cx="5256584" cy="25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54 -0.12075 L -1.94444E-6 4.09901E-6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" y="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'Library Knowledge'</a:t>
            </a:r>
            <a:br>
              <a:rPr lang="en-US" b="1" dirty="0" smtClean="0"/>
            </a:br>
            <a:r>
              <a:rPr lang="en-US" b="1" dirty="0" smtClean="0"/>
              <a:t>Video Tutorials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 indent="14288">
              <a:buNone/>
            </a:pPr>
            <a:r>
              <a:rPr lang="en-US" b="1" dirty="0" smtClean="0"/>
              <a:t>Video Tutorials</a:t>
            </a:r>
            <a:r>
              <a:rPr lang="en-US" dirty="0" smtClean="0"/>
              <a:t> illustrate the services </a:t>
            </a:r>
            <a:br>
              <a:rPr lang="en-US" dirty="0" smtClean="0"/>
            </a:br>
            <a:r>
              <a:rPr lang="en-US" dirty="0" smtClean="0"/>
              <a:t>of the library and the access to its </a:t>
            </a:r>
            <a:br>
              <a:rPr lang="en-US" dirty="0" smtClean="0"/>
            </a:br>
            <a:r>
              <a:rPr lang="en-US" dirty="0" smtClean="0"/>
              <a:t>information resources</a:t>
            </a:r>
            <a:endParaRPr lang="ru-RU" dirty="0" smtClean="0"/>
          </a:p>
        </p:txBody>
      </p:sp>
      <p:pic>
        <p:nvPicPr>
          <p:cNvPr id="2050" name="Picture 2" descr="http://platform.brickme.org/_docs/6k6a0p363l49082xv8x2isj2s7s76a99/nj1yfv7fk12fk14u9c504ia887bs4hl9.jpg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339752" y="2905103"/>
            <a:ext cx="4464496" cy="3260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9901E-6 L -0.08576 -0.0997 " pathEditMode="relative" rAng="0" ptsTypes="AA">
                                      <p:cBhvr>
                                        <p:cTn id="6" dur="2000" spd="-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" y="-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'Library Knowledge'</a:t>
            </a:r>
            <a:br>
              <a:rPr lang="en-US" b="1" dirty="0" smtClean="0"/>
            </a:br>
            <a:r>
              <a:rPr lang="en-US" b="1" dirty="0" smtClean="0"/>
              <a:t>Video Tutorials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Background for developing the service</a:t>
            </a:r>
          </a:p>
          <a:p>
            <a:r>
              <a:rPr lang="en-US" dirty="0" smtClean="0"/>
              <a:t>Already developed video lessons on the library website</a:t>
            </a:r>
          </a:p>
          <a:p>
            <a:r>
              <a:rPr lang="en-US" dirty="0" smtClean="0"/>
              <a:t>Using different online platforms for trainings</a:t>
            </a:r>
          </a:p>
          <a:p>
            <a:r>
              <a:rPr lang="en-US" dirty="0" smtClean="0"/>
              <a:t>Users should be positive towards the innovative services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'Library Knowledge'</a:t>
            </a:r>
            <a:br>
              <a:rPr lang="en-US" b="1" dirty="0" smtClean="0"/>
            </a:br>
            <a:r>
              <a:rPr lang="en-US" b="1" dirty="0" smtClean="0"/>
              <a:t>Video Tutorials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Target groups</a:t>
            </a:r>
          </a:p>
          <a:p>
            <a:r>
              <a:rPr lang="en-US" dirty="0" smtClean="0"/>
              <a:t>Current users of the library</a:t>
            </a:r>
          </a:p>
          <a:p>
            <a:r>
              <a:rPr lang="en-US" dirty="0" smtClean="0"/>
              <a:t>Prospective</a:t>
            </a:r>
            <a:r>
              <a:rPr lang="en-US" b="1" dirty="0" smtClean="0"/>
              <a:t> </a:t>
            </a:r>
            <a:r>
              <a:rPr lang="en-US" dirty="0" smtClean="0"/>
              <a:t>users of the library</a:t>
            </a:r>
            <a:endParaRPr lang="en-US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1142" y="1647264"/>
            <a:ext cx="7401716" cy="41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2172" y="1628800"/>
            <a:ext cx="7379657" cy="41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9217" y="1647264"/>
            <a:ext cx="7425567" cy="41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0154" y="1628800"/>
            <a:ext cx="7343692" cy="41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5240" y="1628800"/>
            <a:ext cx="7373521" cy="41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457200" y="227013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'Library Knowledge'</a:t>
            </a:r>
            <a:br>
              <a:rPr lang="en-US" b="1" dirty="0" smtClean="0"/>
            </a:br>
            <a:r>
              <a:rPr lang="en-US" b="1" dirty="0" smtClean="0"/>
              <a:t>Video Tutorials</a:t>
            </a:r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6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67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'Library Knowledge'</a:t>
            </a:r>
            <a:br>
              <a:rPr lang="en-US" b="1" dirty="0" smtClean="0"/>
            </a:br>
            <a:r>
              <a:rPr lang="en-US" b="1" dirty="0" smtClean="0"/>
              <a:t>Video Tutorials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Challenges</a:t>
            </a:r>
          </a:p>
          <a:p>
            <a:r>
              <a:rPr lang="en-US" dirty="0" smtClean="0"/>
              <a:t>Using unusual methods for training of users</a:t>
            </a:r>
          </a:p>
          <a:p>
            <a:r>
              <a:rPr lang="en-US" dirty="0" smtClean="0"/>
              <a:t>Using mobile apps </a:t>
            </a:r>
            <a:r>
              <a:rPr lang="en-US" smtClean="0"/>
              <a:t>for creation </a:t>
            </a:r>
            <a:r>
              <a:rPr lang="en-US" dirty="0" smtClean="0"/>
              <a:t>of video tutorials</a:t>
            </a:r>
            <a:endParaRPr lang="en-US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'Library Knowledge'</a:t>
            </a:r>
            <a:br>
              <a:rPr lang="en-US" b="1" dirty="0" smtClean="0"/>
            </a:br>
            <a:r>
              <a:rPr lang="en-US" b="1" dirty="0" smtClean="0"/>
              <a:t>Video Tutorials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Outcomes</a:t>
            </a:r>
          </a:p>
          <a:p>
            <a:r>
              <a:rPr lang="en-US" dirty="0" smtClean="0"/>
              <a:t>Reaching more users</a:t>
            </a:r>
          </a:p>
          <a:p>
            <a:r>
              <a:rPr lang="en-US" dirty="0" smtClean="0"/>
              <a:t>Satisfying the users’ information needs</a:t>
            </a:r>
          </a:p>
          <a:p>
            <a:r>
              <a:rPr lang="en-US" dirty="0" smtClean="0"/>
              <a:t>Online presence of the library</a:t>
            </a:r>
          </a:p>
          <a:p>
            <a:r>
              <a:rPr lang="en-US" dirty="0" smtClean="0"/>
              <a:t>An opportunity for the librarians to gain </a:t>
            </a:r>
            <a:br>
              <a:rPr lang="en-US" dirty="0" smtClean="0"/>
            </a:br>
            <a:r>
              <a:rPr lang="en-US" dirty="0" smtClean="0"/>
              <a:t>new skills and to broaden their knowledge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16416" y="620688"/>
            <a:ext cx="5616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/>
              </a:rPr>
              <a:t>E-USER</a:t>
            </a:r>
            <a:br>
              <a:rPr lang="en-US" b="1" dirty="0" smtClean="0">
                <a:effectLst/>
              </a:rPr>
            </a:br>
            <a:r>
              <a:rPr lang="en-US" b="1" dirty="0" smtClean="0">
                <a:effectLst/>
              </a:rPr>
              <a:t>E-Services for the Library Users</a:t>
            </a:r>
            <a:endParaRPr lang="en-US" dirty="0">
              <a:effectLst/>
            </a:endParaRPr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-36512" y="1514476"/>
            <a:ext cx="8229600" cy="4611688"/>
          </a:xfrm>
        </p:spPr>
        <p:txBody>
          <a:bodyPr>
            <a:normAutofit/>
          </a:bodyPr>
          <a:lstStyle/>
          <a:p>
            <a:pPr marL="0" indent="361950">
              <a:buNone/>
            </a:pPr>
            <a:r>
              <a:rPr lang="en-US" b="1" dirty="0" smtClean="0"/>
              <a:t>E-USER</a:t>
            </a:r>
            <a:r>
              <a:rPr lang="ru-RU" dirty="0" smtClean="0"/>
              <a:t> </a:t>
            </a:r>
            <a:r>
              <a:rPr lang="en-US" dirty="0" smtClean="0"/>
              <a:t> - a number of e-services</a:t>
            </a:r>
          </a:p>
          <a:p>
            <a:pPr marL="0" indent="361950">
              <a:buNone/>
            </a:pPr>
            <a:r>
              <a:rPr lang="en-US" dirty="0" smtClean="0"/>
              <a:t>giving the opportunity for </a:t>
            </a:r>
          </a:p>
          <a:p>
            <a:pPr marL="0" indent="361950">
              <a:buNone/>
            </a:pPr>
            <a:r>
              <a:rPr lang="en-US" dirty="0" smtClean="0"/>
              <a:t>personalization when using </a:t>
            </a:r>
          </a:p>
          <a:p>
            <a:pPr marL="0" indent="361950">
              <a:buNone/>
            </a:pPr>
            <a:r>
              <a:rPr lang="en-US" dirty="0" smtClean="0"/>
              <a:t>the library</a:t>
            </a:r>
            <a:endParaRPr lang="ru-RU" b="1" dirty="0" smtClean="0"/>
          </a:p>
          <a:p>
            <a:pPr marL="361950" indent="0">
              <a:buNone/>
            </a:pPr>
            <a:endParaRPr lang="en-US" b="1" dirty="0" smtClean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88900" indent="273050">
              <a:buNone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library is one </a:t>
            </a:r>
            <a:b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‘click’ away!</a:t>
            </a:r>
          </a:p>
        </p:txBody>
      </p:sp>
      <p:pic>
        <p:nvPicPr>
          <p:cNvPr id="75778" name="Picture 2" descr="http://platform.brickme.org/_docs/6k6a0p363l49082xv8x2isj2s7s76a99/3o1hiunxp0026063nq93v9ttrbp03up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132855"/>
            <a:ext cx="3136713" cy="33123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326 -0.0997 L -2.77778E-7 4.0990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" y="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/>
              </a:rPr>
              <a:t>E-USER</a:t>
            </a:r>
            <a:br>
              <a:rPr lang="en-US" b="1" dirty="0" smtClean="0">
                <a:effectLst/>
              </a:rPr>
            </a:br>
            <a:r>
              <a:rPr lang="en-US" b="1" dirty="0" smtClean="0">
                <a:effectLst/>
              </a:rPr>
              <a:t>E-Services for the Library Users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Background for developing the service</a:t>
            </a:r>
          </a:p>
          <a:p>
            <a:r>
              <a:rPr lang="en-US" dirty="0" smtClean="0"/>
              <a:t>Long time experience in applying </a:t>
            </a:r>
            <a:r>
              <a:rPr lang="en-US" dirty="0" err="1" smtClean="0"/>
              <a:t>ICT</a:t>
            </a:r>
            <a:endParaRPr lang="en-US" dirty="0" smtClean="0"/>
          </a:p>
          <a:p>
            <a:r>
              <a:rPr lang="en-US" dirty="0" smtClean="0"/>
              <a:t>Completely computerized Library Information and Technology System</a:t>
            </a:r>
          </a:p>
          <a:p>
            <a:r>
              <a:rPr lang="en-US" dirty="0" smtClean="0"/>
              <a:t>Library Database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/>
              </a:rPr>
              <a:t>E-USER</a:t>
            </a:r>
            <a:br>
              <a:rPr lang="en-US" b="1" dirty="0" smtClean="0">
                <a:effectLst/>
              </a:rPr>
            </a:br>
            <a:r>
              <a:rPr lang="en-US" b="1" dirty="0" smtClean="0">
                <a:effectLst/>
              </a:rPr>
              <a:t>E-Services for the Library Users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Target groups</a:t>
            </a:r>
          </a:p>
          <a:p>
            <a:r>
              <a:rPr lang="en-US" dirty="0" smtClean="0"/>
              <a:t>ALL USERS</a:t>
            </a:r>
            <a:endParaRPr lang="ru-RU" dirty="0" smtClean="0"/>
          </a:p>
          <a:p>
            <a:pPr>
              <a:buNone/>
            </a:pPr>
            <a:endParaRPr lang="ru-RU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/>
              </a:rPr>
              <a:t>E-USER</a:t>
            </a:r>
            <a:br>
              <a:rPr lang="en-US" b="1" dirty="0" smtClean="0">
                <a:effectLst/>
              </a:rPr>
            </a:br>
            <a:r>
              <a:rPr lang="en-US" b="1" dirty="0" smtClean="0">
                <a:effectLst/>
              </a:rPr>
              <a:t>E-Services for the Library Users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On this stage the е-services include:</a:t>
            </a:r>
          </a:p>
          <a:p>
            <a:r>
              <a:rPr lang="en-US" dirty="0" smtClean="0"/>
              <a:t>Online Request for using library documents</a:t>
            </a:r>
          </a:p>
          <a:p>
            <a:r>
              <a:rPr lang="en-US" dirty="0" smtClean="0"/>
              <a:t>‘Ask a Librarian’ – live chat with a librarian </a:t>
            </a:r>
          </a:p>
          <a:p>
            <a:r>
              <a:rPr lang="en-US" dirty="0" smtClean="0"/>
              <a:t>Self Check-In of library items </a:t>
            </a:r>
          </a:p>
          <a:p>
            <a:r>
              <a:rPr lang="en-US" dirty="0" smtClean="0"/>
              <a:t>Self Check-Out of library items</a:t>
            </a:r>
            <a:endParaRPr lang="ru-RU" b="1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webinars</a:t>
            </a: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 using social media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Background for developing the service</a:t>
            </a:r>
            <a:endParaRPr lang="ru-RU" b="1" dirty="0" smtClean="0"/>
          </a:p>
          <a:p>
            <a:pPr lvl="0" fontAlgn="base"/>
            <a:r>
              <a:rPr lang="en-US" dirty="0" smtClean="0"/>
              <a:t>Formal and informal trainings in the library</a:t>
            </a:r>
          </a:p>
          <a:p>
            <a:pPr lvl="0" fontAlgn="base"/>
            <a:r>
              <a:rPr lang="en-US" dirty="0" smtClean="0"/>
              <a:t>Professional trainings with the help of </a:t>
            </a:r>
            <a:r>
              <a:rPr lang="en-US" dirty="0" err="1" smtClean="0"/>
              <a:t>ICT</a:t>
            </a:r>
            <a:endParaRPr lang="en-US" dirty="0" smtClean="0"/>
          </a:p>
          <a:p>
            <a:r>
              <a:rPr lang="en-US" dirty="0" smtClean="0"/>
              <a:t>Platforms for distance trainings (webinars)</a:t>
            </a:r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/>
              </a:rPr>
              <a:t>E-USER</a:t>
            </a:r>
            <a:br>
              <a:rPr lang="en-US" b="1" dirty="0" smtClean="0">
                <a:effectLst/>
              </a:rPr>
            </a:br>
            <a:r>
              <a:rPr lang="en-US" b="1" dirty="0" smtClean="0">
                <a:effectLst/>
              </a:rPr>
              <a:t>E-Services for the Library Users</a:t>
            </a:r>
            <a:endParaRPr lang="en-US" dirty="0"/>
          </a:p>
        </p:txBody>
      </p:sp>
      <p:pic>
        <p:nvPicPr>
          <p:cNvPr id="71681" name="Picture 1" descr="D:\current\XL\BrickMe\e-user\pict\checkin-n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5951662" cy="2953950"/>
          </a:xfrm>
          <a:prstGeom prst="rect">
            <a:avLst/>
          </a:prstGeom>
          <a:noFill/>
        </p:spPr>
      </p:pic>
      <p:pic>
        <p:nvPicPr>
          <p:cNvPr id="71682" name="Picture 2" descr="D:\current\XL\BrickMe\e-user\pict\checkoutne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996952"/>
            <a:ext cx="6450963" cy="3237384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7" name="Picture 1" descr="D:\current\XL\BrickMe\e-user\pict\onlinereques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3963" y="1628800"/>
            <a:ext cx="6316075" cy="4244107"/>
          </a:xfrm>
          <a:prstGeom prst="rect">
            <a:avLst/>
          </a:prstGeom>
          <a:noFill/>
        </p:spPr>
      </p:pic>
      <p:grpSp>
        <p:nvGrpSpPr>
          <p:cNvPr id="7" name="Group 6"/>
          <p:cNvGrpSpPr/>
          <p:nvPr/>
        </p:nvGrpSpPr>
        <p:grpSpPr>
          <a:xfrm>
            <a:off x="1806636" y="1916832"/>
            <a:ext cx="5530728" cy="3892973"/>
            <a:chOff x="1547664" y="2209526"/>
            <a:chExt cx="5530728" cy="3892973"/>
          </a:xfrm>
        </p:grpSpPr>
        <p:pic>
          <p:nvPicPr>
            <p:cNvPr id="8" name="Picture 7" descr="asklib2.JPG"/>
            <p:cNvPicPr>
              <a:picLocks noChangeAspect="1"/>
            </p:cNvPicPr>
            <p:nvPr/>
          </p:nvPicPr>
          <p:blipFill>
            <a:blip r:embed="rId7" cstate="print"/>
            <a:srcRect b="12029"/>
            <a:stretch>
              <a:fillRect/>
            </a:stretch>
          </p:blipFill>
          <p:spPr>
            <a:xfrm>
              <a:off x="1547664" y="2416325"/>
              <a:ext cx="5502606" cy="36861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9" name="Picture 8" descr="asklib1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7664" y="2209526"/>
              <a:ext cx="5530728" cy="7874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71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/>
              </a:rPr>
              <a:t>E-USER</a:t>
            </a:r>
            <a:br>
              <a:rPr lang="en-US" b="1" dirty="0" smtClean="0">
                <a:effectLst/>
              </a:rPr>
            </a:br>
            <a:r>
              <a:rPr lang="en-US" b="1" dirty="0" smtClean="0">
                <a:effectLst/>
              </a:rPr>
              <a:t>E-Services for the Library Users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Challenges</a:t>
            </a:r>
          </a:p>
          <a:p>
            <a:pPr lvl="0" fontAlgn="base"/>
            <a:r>
              <a:rPr lang="en-US" dirty="0" smtClean="0"/>
              <a:t>Active communication ‘User–Librarian’</a:t>
            </a:r>
          </a:p>
          <a:p>
            <a:pPr lvl="0" fontAlgn="base"/>
            <a:r>
              <a:rPr lang="en-US" dirty="0" smtClean="0"/>
              <a:t>Attracting new </a:t>
            </a:r>
            <a:r>
              <a:rPr lang="en-US" smtClean="0"/>
              <a:t>target groups</a:t>
            </a:r>
            <a:endParaRPr lang="en-US" dirty="0" smtClean="0"/>
          </a:p>
          <a:p>
            <a:r>
              <a:rPr lang="en-US" dirty="0" smtClean="0"/>
              <a:t>Stimulating users to use information online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/>
              </a:rPr>
              <a:t>E-USER</a:t>
            </a:r>
            <a:br>
              <a:rPr lang="en-US" b="1" dirty="0" smtClean="0">
                <a:effectLst/>
              </a:rPr>
            </a:br>
            <a:r>
              <a:rPr lang="en-US" b="1" dirty="0" smtClean="0">
                <a:effectLst/>
              </a:rPr>
              <a:t>E-Services for the Library Users</a:t>
            </a:r>
            <a:endParaRPr lang="en-US" dirty="0"/>
          </a:p>
        </p:txBody>
      </p:sp>
      <p:sp>
        <p:nvSpPr>
          <p:cNvPr id="4" name="Rectangle 2"/>
          <p:cNvSpPr>
            <a:spLocks noGrp="1"/>
          </p:cNvSpPr>
          <p:nvPr>
            <p:ph idx="1"/>
          </p:nvPr>
        </p:nvSpPr>
        <p:spPr>
          <a:xfrm>
            <a:off x="457200" y="1514476"/>
            <a:ext cx="8229600" cy="461168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b="1" dirty="0" smtClean="0"/>
              <a:t>Outcomes</a:t>
            </a:r>
          </a:p>
          <a:p>
            <a:r>
              <a:rPr lang="en-US" dirty="0" smtClean="0"/>
              <a:t>Modernization of the library process</a:t>
            </a:r>
          </a:p>
          <a:p>
            <a:r>
              <a:rPr lang="en-US" dirty="0" smtClean="0"/>
              <a:t>Increasing the usability of the library outside the opening hours</a:t>
            </a:r>
          </a:p>
          <a:p>
            <a:r>
              <a:rPr lang="en-US" dirty="0" smtClean="0"/>
              <a:t>Easier communication</a:t>
            </a:r>
          </a:p>
          <a:p>
            <a:r>
              <a:rPr lang="en-US" dirty="0" smtClean="0"/>
              <a:t>Saving users’ time &amp; money</a:t>
            </a:r>
          </a:p>
          <a:p>
            <a:r>
              <a:rPr lang="en-US" dirty="0" smtClean="0"/>
              <a:t>Active position when using the library services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9580" y="620688"/>
            <a:ext cx="530892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975" y="1620564"/>
            <a:ext cx="7616050" cy="3968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778" y="1700808"/>
            <a:ext cx="7288444" cy="39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803" y="1628800"/>
            <a:ext cx="7486395" cy="39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331640" y="404664"/>
            <a:ext cx="70650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linkClick r:id="rId6"/>
              </a:rPr>
              <a:t>http://platform.brickme.org/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84984"/>
            <a:ext cx="7772400" cy="1362075"/>
          </a:xfrm>
        </p:spPr>
        <p:txBody>
          <a:bodyPr>
            <a:normAutofit/>
          </a:bodyPr>
          <a:lstStyle/>
          <a:p>
            <a:r>
              <a:rPr lang="en-US" b="1" dirty="0" smtClean="0"/>
              <a:t>Lets turn our library </a:t>
            </a:r>
            <a:br>
              <a:rPr lang="en-US" b="1" dirty="0" smtClean="0"/>
            </a:br>
            <a:r>
              <a:rPr lang="en-US" b="1" dirty="0" smtClean="0"/>
              <a:t>into a place for everyone</a:t>
            </a:r>
            <a:r>
              <a:rPr lang="bg-BG" b="1" dirty="0" smtClean="0"/>
              <a:t>!</a:t>
            </a:r>
            <a:endParaRPr lang="en-US" b="1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bg-BG" sz="1800" dirty="0" smtClean="0"/>
          </a:p>
          <a:p>
            <a:r>
              <a:rPr lang="en-US" sz="1800" dirty="0" err="1" smtClean="0"/>
              <a:t>Temenuga</a:t>
            </a:r>
            <a:r>
              <a:rPr lang="en-US" sz="1800" dirty="0" smtClean="0"/>
              <a:t> </a:t>
            </a:r>
            <a:r>
              <a:rPr lang="en-US" sz="1800" dirty="0" err="1" smtClean="0"/>
              <a:t>Kalcheva</a:t>
            </a:r>
            <a:r>
              <a:rPr lang="bg-BG" sz="1800" dirty="0" smtClean="0"/>
              <a:t>		</a:t>
            </a:r>
            <a:r>
              <a:rPr lang="en-US" sz="1800" dirty="0" err="1" smtClean="0"/>
              <a:t>Denitsa</a:t>
            </a:r>
            <a:r>
              <a:rPr lang="en-US" sz="1800" dirty="0" smtClean="0"/>
              <a:t> </a:t>
            </a:r>
            <a:r>
              <a:rPr lang="en-US" sz="1800" dirty="0" err="1" smtClean="0"/>
              <a:t>Cholakova</a:t>
            </a:r>
            <a:endParaRPr lang="bg-BG" sz="1800" dirty="0" smtClean="0"/>
          </a:p>
          <a:p>
            <a:r>
              <a:rPr lang="en-US" sz="1800" dirty="0" smtClean="0">
                <a:hlinkClick r:id="rId2"/>
              </a:rPr>
              <a:t>temenuga@libvar.bg </a:t>
            </a:r>
            <a:r>
              <a:rPr lang="en-US" sz="1800" dirty="0" smtClean="0"/>
              <a:t>	</a:t>
            </a:r>
            <a:r>
              <a:rPr lang="bg-BG" sz="1800" dirty="0" smtClean="0"/>
              <a:t>	</a:t>
            </a:r>
            <a:r>
              <a:rPr lang="en-US" sz="1800" dirty="0" smtClean="0"/>
              <a:t> </a:t>
            </a:r>
            <a:r>
              <a:rPr lang="en-US" sz="1800" dirty="0" smtClean="0">
                <a:hlinkClick r:id="rId3"/>
              </a:rPr>
              <a:t>dcholakova@libvar.bg</a:t>
            </a:r>
            <a:endParaRPr lang="bg-BG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webinars</a:t>
            </a: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 using social media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 smtClean="0"/>
              <a:t>Target groups</a:t>
            </a:r>
            <a:endParaRPr lang="ru-RU" b="1" dirty="0" smtClean="0"/>
          </a:p>
          <a:p>
            <a:r>
              <a:rPr lang="en-US" dirty="0" smtClean="0"/>
              <a:t>Librarians in public libraries</a:t>
            </a:r>
            <a:endParaRPr lang="ru-RU" dirty="0" smtClean="0"/>
          </a:p>
          <a:p>
            <a:r>
              <a:rPr lang="en-US" dirty="0" smtClean="0"/>
              <a:t>Community libraries (‘</a:t>
            </a:r>
            <a:r>
              <a:rPr lang="en-US" dirty="0" err="1" smtClean="0"/>
              <a:t>chitalishte</a:t>
            </a:r>
            <a:r>
              <a:rPr lang="en-US" dirty="0" smtClean="0"/>
              <a:t>’)</a:t>
            </a:r>
            <a:endParaRPr lang="ru-RU" dirty="0" smtClean="0"/>
          </a:p>
          <a:p>
            <a:r>
              <a:rPr lang="en-US" dirty="0" smtClean="0"/>
              <a:t>School libraries</a:t>
            </a:r>
            <a:endParaRPr lang="ru-RU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webinars</a:t>
            </a: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 using social media</a:t>
            </a:r>
            <a:endParaRPr lang="en-US" dirty="0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Webinar ‘</a:t>
            </a:r>
            <a:r>
              <a:rPr lang="en-US" b="1" dirty="0" err="1" smtClean="0"/>
              <a:t>Ecolibrary</a:t>
            </a:r>
            <a:r>
              <a:rPr lang="en-US" b="1" dirty="0" smtClean="0"/>
              <a:t>’</a:t>
            </a:r>
            <a:r>
              <a:rPr lang="en-US" dirty="0" smtClean="0"/>
              <a:t>- an example for developing a new library service</a:t>
            </a:r>
            <a:endParaRPr lang="en-US" b="1" dirty="0" smtClean="0"/>
          </a:p>
          <a:p>
            <a:r>
              <a:rPr lang="en-US" dirty="0" smtClean="0"/>
              <a:t>Reveals the opportunities of social media for promoting informational resources  </a:t>
            </a:r>
            <a:endParaRPr lang="bg-BG" dirty="0" smtClean="0"/>
          </a:p>
        </p:txBody>
      </p:sp>
      <p:pic>
        <p:nvPicPr>
          <p:cNvPr id="21506" name="Picture 2" descr="http://platform.brickme.org/_docs/6k6a0p363l49082xv8x2isj2s7s76a99/f47o50m58e3t8619rkc2cf3tn9rb6w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51820" y="3914353"/>
            <a:ext cx="3240360" cy="2322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webinars</a:t>
            </a: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 using social media</a:t>
            </a:r>
            <a:endParaRPr lang="en-US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4147" y="1484784"/>
            <a:ext cx="2300261" cy="354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204864"/>
            <a:ext cx="2543857" cy="354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2673" y="1844824"/>
            <a:ext cx="2377479" cy="3542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webinars</a:t>
            </a: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 using social media</a:t>
            </a:r>
            <a:endParaRPr lang="en-US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6273" y="1700808"/>
            <a:ext cx="6411455" cy="441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December 2015 the </a:t>
            </a:r>
            <a:r>
              <a:rPr lang="en-US" b="1" dirty="0" smtClean="0"/>
              <a:t>second webinar</a:t>
            </a:r>
            <a:r>
              <a:rPr lang="en-US" dirty="0" smtClean="0"/>
              <a:t> was organized about sharing creative ideas on </a:t>
            </a:r>
            <a:r>
              <a:rPr lang="en-US" dirty="0" err="1" smtClean="0"/>
              <a:t>Pinterest</a:t>
            </a:r>
            <a:endParaRPr lang="en-US" dirty="0" smtClean="0"/>
          </a:p>
          <a:p>
            <a:r>
              <a:rPr lang="en-US" dirty="0" smtClean="0"/>
              <a:t>Some of the participants from the first one took part again</a:t>
            </a:r>
          </a:p>
          <a:p>
            <a:r>
              <a:rPr lang="en-US" dirty="0" smtClean="0"/>
              <a:t>Some problems were discussed when using the social media and the successfully created boards were presented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5219" y="620688"/>
            <a:ext cx="395253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webinars</a:t>
            </a: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for using social media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dCountryRpt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Office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accent3"/>
        </a:solidFill>
        <a:ln w="25400" cap="rnd" cmpd="sng" algn="ctr">
          <a:noFill/>
          <a:prstDash val="soli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745B0B8-F12E-4BA6-AED8-2FA9328FAD6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EdCountryRpt</Template>
  <TotalTime>0</TotalTime>
  <Words>1034</Words>
  <Application>Microsoft Office PowerPoint</Application>
  <PresentationFormat>On-screen Show (4:3)</PresentationFormat>
  <Paragraphs>238</Paragraphs>
  <Slides>44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EdCountryRpt</vt:lpstr>
      <vt:lpstr>X-LIBRIS</vt:lpstr>
      <vt:lpstr>X-Libris USER ORIENTED LIBRARY SERVICES</vt:lpstr>
      <vt:lpstr>webinars  for using social media</vt:lpstr>
      <vt:lpstr>webinars  for using social media</vt:lpstr>
      <vt:lpstr>webinars  for using social media</vt:lpstr>
      <vt:lpstr>webinars  for using social media</vt:lpstr>
      <vt:lpstr>webinars  for using social media</vt:lpstr>
      <vt:lpstr>webinars  for using social media</vt:lpstr>
      <vt:lpstr>webinars  for using social media</vt:lpstr>
      <vt:lpstr>Slide 10</vt:lpstr>
      <vt:lpstr>webinars  for using social media</vt:lpstr>
      <vt:lpstr>webinars  for using social media</vt:lpstr>
      <vt:lpstr>webinars  for using social media</vt:lpstr>
      <vt:lpstr>Digital curator</vt:lpstr>
      <vt:lpstr>Digital curator</vt:lpstr>
      <vt:lpstr>Digital curator</vt:lpstr>
      <vt:lpstr>Digital curator</vt:lpstr>
      <vt:lpstr>Digital curator</vt:lpstr>
      <vt:lpstr>Slide 19</vt:lpstr>
      <vt:lpstr>Digital curator</vt:lpstr>
      <vt:lpstr>Digital curator</vt:lpstr>
      <vt:lpstr>Slide 22</vt:lpstr>
      <vt:lpstr>Maker-space</vt:lpstr>
      <vt:lpstr>Maker-space</vt:lpstr>
      <vt:lpstr>Maker-space</vt:lpstr>
      <vt:lpstr>Maker-space</vt:lpstr>
      <vt:lpstr>Maker-space</vt:lpstr>
      <vt:lpstr>Maker-space</vt:lpstr>
      <vt:lpstr>Maker-space</vt:lpstr>
      <vt:lpstr>'Library Knowledge' Video Tutorials</vt:lpstr>
      <vt:lpstr>'Library Knowledge' Video Tutorials</vt:lpstr>
      <vt:lpstr>'Library Knowledge' Video Tutorials</vt:lpstr>
      <vt:lpstr>'Library Knowledge' Video Tutorials</vt:lpstr>
      <vt:lpstr>'Library Knowledge' Video Tutorials</vt:lpstr>
      <vt:lpstr>'Library Knowledge' Video Tutorials</vt:lpstr>
      <vt:lpstr>E-USER E-Services for the Library Users</vt:lpstr>
      <vt:lpstr>E-USER E-Services for the Library Users</vt:lpstr>
      <vt:lpstr>E-USER E-Services for the Library Users</vt:lpstr>
      <vt:lpstr>E-USER E-Services for the Library Users</vt:lpstr>
      <vt:lpstr>E-USER E-Services for the Library Users</vt:lpstr>
      <vt:lpstr>E-USER E-Services for the Library Users</vt:lpstr>
      <vt:lpstr>E-USER E-Services for the Library Users</vt:lpstr>
      <vt:lpstr>Slide 43</vt:lpstr>
      <vt:lpstr>Lets turn our library  into a place for everyone!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2016-04-27T11:23:33Z</dcterms:created>
  <dcterms:modified xsi:type="dcterms:W3CDTF">2016-06-24T12:02:31Z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TC101659609990</vt:lpwstr>
  </property>
</Properties>
</file>