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9"/>
  </p:notesMasterIdLst>
  <p:sldIdLst>
    <p:sldId id="256" r:id="rId3"/>
    <p:sldId id="267" r:id="rId4"/>
    <p:sldId id="268" r:id="rId5"/>
    <p:sldId id="269" r:id="rId6"/>
    <p:sldId id="257" r:id="rId7"/>
    <p:sldId id="271" r:id="rId8"/>
    <p:sldId id="272" r:id="rId9"/>
    <p:sldId id="270" r:id="rId10"/>
    <p:sldId id="274" r:id="rId11"/>
    <p:sldId id="273" r:id="rId12"/>
    <p:sldId id="276" r:id="rId13"/>
    <p:sldId id="277" r:id="rId14"/>
    <p:sldId id="275" r:id="rId15"/>
    <p:sldId id="303" r:id="rId16"/>
    <p:sldId id="304" r:id="rId17"/>
    <p:sldId id="278" r:id="rId18"/>
    <p:sldId id="280" r:id="rId19"/>
    <p:sldId id="281" r:id="rId20"/>
    <p:sldId id="283" r:id="rId21"/>
    <p:sldId id="305" r:id="rId22"/>
    <p:sldId id="285" r:id="rId23"/>
    <p:sldId id="306" r:id="rId24"/>
    <p:sldId id="307" r:id="rId25"/>
    <p:sldId id="286" r:id="rId26"/>
    <p:sldId id="298" r:id="rId27"/>
    <p:sldId id="299" r:id="rId28"/>
    <p:sldId id="300" r:id="rId29"/>
    <p:sldId id="301" r:id="rId30"/>
    <p:sldId id="302" r:id="rId31"/>
    <p:sldId id="308" r:id="rId32"/>
    <p:sldId id="309" r:id="rId33"/>
    <p:sldId id="287" r:id="rId34"/>
    <p:sldId id="288" r:id="rId35"/>
    <p:sldId id="290" r:id="rId36"/>
    <p:sldId id="291" r:id="rId37"/>
    <p:sldId id="310" r:id="rId38"/>
    <p:sldId id="311" r:id="rId39"/>
    <p:sldId id="292" r:id="rId40"/>
    <p:sldId id="293" r:id="rId41"/>
    <p:sldId id="312" r:id="rId42"/>
    <p:sldId id="296" r:id="rId43"/>
    <p:sldId id="294" r:id="rId44"/>
    <p:sldId id="313" r:id="rId45"/>
    <p:sldId id="314" r:id="rId46"/>
    <p:sldId id="295" r:id="rId47"/>
    <p:sldId id="315" r:id="rId48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>
      <p:cViewPr>
        <p:scale>
          <a:sx n="118" d="100"/>
          <a:sy n="118" d="100"/>
        </p:scale>
        <p:origin x="-138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F97678DB-3F8D-4CD0-BA77-3656CB4B8304}" type="datetimeFigureOut">
              <a:rPr lang="en-US" smtClean="0"/>
              <a:pPr/>
              <a:t>5/13/2016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55A5A28D-BDB6-46FF-A1EF-D3D59E3A7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63050" cy="6858000"/>
            <a:chOff x="0" y="0"/>
            <a:chExt cx="9163050" cy="68580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" y="4572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92" y="0"/>
              <a:ext cx="9144000" cy="6858000"/>
            </a:xfrm>
            <a:prstGeom prst="rect">
              <a:avLst/>
            </a:prstGeom>
            <a:solidFill>
              <a:schemeClr val="accent2">
                <a:shade val="75000"/>
                <a:alpha val="9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9144000" cy="2286000"/>
            </a:xfrm>
            <a:prstGeom prst="rect">
              <a:avLst/>
            </a:prstGeom>
            <a:gradFill flip="none" rotWithShape="1">
              <a:gsLst>
                <a:gs pos="33000">
                  <a:schemeClr val="accent3">
                    <a:alpha val="4900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5400000" scaled="1"/>
              <a:tileRect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2" y="1981200"/>
              <a:ext cx="9144000" cy="609600"/>
            </a:xfrm>
            <a:prstGeom prst="rect">
              <a:avLst/>
            </a:prstGeom>
            <a:solidFill>
              <a:schemeClr val="tx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66" y="2590800"/>
              <a:ext cx="9144000" cy="457200"/>
            </a:xfrm>
            <a:prstGeom prst="rect">
              <a:avLst/>
            </a:prstGeom>
            <a:solidFill>
              <a:schemeClr val="accent6">
                <a:shade val="1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" y="0"/>
              <a:ext cx="9144000" cy="1981200"/>
            </a:xfrm>
            <a:prstGeom prst="rect">
              <a:avLst/>
            </a:prstGeom>
            <a:gradFill flip="none" rotWithShape="1">
              <a:gsLst>
                <a:gs pos="33000">
                  <a:schemeClr val="accent3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2625"/>
            <a:ext cx="7772400" cy="666750"/>
          </a:xfrm>
        </p:spPr>
        <p:txBody>
          <a:bodyPr/>
          <a:lstStyle>
            <a:lvl1pPr algn="ctr">
              <a:defRPr sz="360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67000"/>
            <a:ext cx="7772400" cy="3810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5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3" cstate="print"/>
          <a:srcRect r="83458"/>
          <a:stretch>
            <a:fillRect/>
          </a:stretch>
        </p:blipFill>
        <p:spPr>
          <a:xfrm>
            <a:off x="179512" y="188640"/>
            <a:ext cx="720080" cy="652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3686" y="5805264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3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>
            <a:shade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28600"/>
            <a:ext cx="9144000" cy="6400800"/>
            <a:chOff x="0" y="228600"/>
            <a:chExt cx="9144000" cy="64008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86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0" y="228600"/>
              <a:ext cx="9144000" cy="6400800"/>
            </a:xfrm>
            <a:prstGeom prst="rect">
              <a:avLst/>
            </a:prstGeom>
            <a:solidFill>
              <a:schemeClr val="accent2">
                <a:shade val="50000"/>
                <a:alpha val="93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228600"/>
              <a:ext cx="9144000" cy="6199632"/>
            </a:xfrm>
            <a:prstGeom prst="rect">
              <a:avLst/>
            </a:prstGeom>
            <a:gradFill>
              <a:gsLst>
                <a:gs pos="66000">
                  <a:schemeClr val="accent3">
                    <a:alpha val="79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05200"/>
            <a:ext cx="7772400" cy="1362075"/>
          </a:xfrm>
        </p:spPr>
        <p:txBody>
          <a:bodyPr anchor="b" anchorCtr="0"/>
          <a:lstStyle>
            <a:lvl1pPr algn="l">
              <a:defRPr sz="3600" b="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876801"/>
            <a:ext cx="7772400" cy="1042987"/>
          </a:xfrm>
        </p:spPr>
        <p:txBody>
          <a:bodyPr anchor="t" anchorCtr="0"/>
          <a:lstStyle>
            <a:lvl1pPr marL="0" indent="0">
              <a:buNone/>
              <a:defRPr sz="1600">
                <a:solidFill>
                  <a:schemeClr val="accent6">
                    <a:shade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5/13/2016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2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5/13/2016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2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5/13/2016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2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5/13/2016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2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5/13/2016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2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5/13/2016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6">
                <a:shade val="10000"/>
              </a:schemeClr>
            </a:soli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Rectangle 1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2286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0" y="228600"/>
              <a:ext cx="9144000" cy="6400800"/>
            </a:xfrm>
            <a:prstGeom prst="rect">
              <a:avLst/>
            </a:prstGeom>
            <a:solidFill>
              <a:schemeClr val="accent2">
                <a:shade val="50000"/>
                <a:alpha val="9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1371601"/>
              <a:ext cx="9144000" cy="5057775"/>
            </a:xfrm>
            <a:prstGeom prst="rect">
              <a:avLst/>
            </a:prstGeom>
            <a:gradFill>
              <a:gsLst>
                <a:gs pos="66000">
                  <a:schemeClr val="accent3">
                    <a:alpha val="79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143000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6"/>
            <a:ext cx="8229600" cy="4611688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B01318-6ABD-4BDD-BBB0-D5B124F36B42}" type="datetimeFigureOut">
              <a:rPr lang="en-US" smtClean="0">
                <a:solidFill>
                  <a:schemeClr val="bg1"/>
                </a:solidFill>
              </a:rPr>
              <a:pPr/>
              <a:t>5/13/2016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92636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2D56ECA-4C16-4208-B374-27591EF545A3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sz="3600" kern="1200" cap="all" baseline="0">
          <a:solidFill>
            <a:schemeClr val="bg1"/>
          </a:solidFill>
          <a:effectLst>
            <a:outerShdw blurRad="254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48.pn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latform.brickme.org/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temenuga@libvar.bg" TargetMode="External"/><Relationship Id="rId2" Type="http://schemas.openxmlformats.org/officeDocument/2006/relationships/hyperlink" Target="mailto:dcholakova@libvar.bg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X-</a:t>
            </a:r>
            <a:r>
              <a:rPr lang="en-US" dirty="0" err="1" smtClean="0"/>
              <a:t>LIBRIS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 smtClean="0"/>
              <a:t>ПОТРЕБИТЕЛСКИ ОРИЕНТИРАНИ БИБЛИОТЕЧНИ УСЛУГИ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Онлайн</a:t>
            </a:r>
            <a:r>
              <a:rPr lang="ru-RU" b="1" dirty="0" smtClean="0"/>
              <a:t> обучения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за </a:t>
            </a:r>
            <a:r>
              <a:rPr lang="ru-RU" b="1" dirty="0" err="1" smtClean="0"/>
              <a:t>използване</a:t>
            </a:r>
            <a:r>
              <a:rPr lang="ru-RU" b="1" dirty="0" smtClean="0"/>
              <a:t> на </a:t>
            </a:r>
            <a:r>
              <a:rPr lang="ru-RU" b="1" dirty="0" err="1" smtClean="0"/>
              <a:t>социални</a:t>
            </a:r>
            <a:r>
              <a:rPr lang="ru-RU" b="1" dirty="0" smtClean="0"/>
              <a:t> </a:t>
            </a:r>
            <a:r>
              <a:rPr lang="ru-RU" b="1" dirty="0" err="1" smtClean="0"/>
              <a:t>медии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6273" y="1700808"/>
            <a:ext cx="6411455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Онлайн</a:t>
            </a:r>
            <a:r>
              <a:rPr lang="ru-RU" b="1" dirty="0" smtClean="0"/>
              <a:t> обучения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за </a:t>
            </a:r>
            <a:r>
              <a:rPr lang="ru-RU" b="1" dirty="0" err="1" smtClean="0"/>
              <a:t>използване</a:t>
            </a:r>
            <a:r>
              <a:rPr lang="ru-RU" b="1" dirty="0" smtClean="0"/>
              <a:t> на </a:t>
            </a:r>
            <a:r>
              <a:rPr lang="ru-RU" b="1" dirty="0" err="1" smtClean="0"/>
              <a:t>социални</a:t>
            </a:r>
            <a:r>
              <a:rPr lang="ru-RU" b="1" dirty="0" smtClean="0"/>
              <a:t> </a:t>
            </a:r>
            <a:r>
              <a:rPr lang="ru-RU" b="1" dirty="0" err="1" smtClean="0"/>
              <a:t>медии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През</a:t>
            </a:r>
            <a:r>
              <a:rPr lang="ru-RU" b="1" dirty="0" smtClean="0"/>
              <a:t> </a:t>
            </a:r>
            <a:r>
              <a:rPr lang="ru-RU" dirty="0" err="1" smtClean="0"/>
              <a:t>декември</a:t>
            </a:r>
            <a:r>
              <a:rPr lang="ru-RU" dirty="0" smtClean="0"/>
              <a:t> 2015 г. се </a:t>
            </a:r>
            <a:r>
              <a:rPr lang="ru-RU" dirty="0" err="1" smtClean="0"/>
              <a:t>проведе</a:t>
            </a:r>
            <a:r>
              <a:rPr lang="ru-RU" dirty="0" smtClean="0"/>
              <a:t> </a:t>
            </a:r>
            <a:r>
              <a:rPr lang="ru-RU" b="1" dirty="0" err="1" smtClean="0"/>
              <a:t>втори</a:t>
            </a:r>
            <a:r>
              <a:rPr lang="ru-RU" b="1" dirty="0" smtClean="0"/>
              <a:t> </a:t>
            </a:r>
            <a:r>
              <a:rPr lang="ru-RU" b="1" dirty="0" err="1" smtClean="0"/>
              <a:t>уебинар</a:t>
            </a:r>
            <a:r>
              <a:rPr lang="ru-RU" dirty="0" smtClean="0"/>
              <a:t> за </a:t>
            </a:r>
            <a:r>
              <a:rPr lang="ru-RU" dirty="0" err="1" smtClean="0"/>
              <a:t>споделяне</a:t>
            </a:r>
            <a:r>
              <a:rPr lang="ru-RU" dirty="0" smtClean="0"/>
              <a:t> на творчески идеи в </a:t>
            </a:r>
            <a:r>
              <a:rPr lang="ru-RU" dirty="0" err="1" smtClean="0"/>
              <a:t>Pinterest</a:t>
            </a:r>
            <a:endParaRPr lang="ru-RU" dirty="0" smtClean="0"/>
          </a:p>
          <a:p>
            <a:r>
              <a:rPr lang="ru-RU" dirty="0" smtClean="0"/>
              <a:t>В него се </a:t>
            </a:r>
            <a:r>
              <a:rPr lang="ru-RU" dirty="0" err="1" smtClean="0"/>
              <a:t>включиха</a:t>
            </a:r>
            <a:r>
              <a:rPr lang="ru-RU" dirty="0" smtClean="0"/>
              <a:t> част от </a:t>
            </a:r>
            <a:r>
              <a:rPr lang="ru-RU" dirty="0" err="1" smtClean="0"/>
              <a:t>участниците</a:t>
            </a:r>
            <a:r>
              <a:rPr lang="ru-RU" dirty="0" smtClean="0"/>
              <a:t> в </a:t>
            </a:r>
            <a:r>
              <a:rPr lang="ru-RU" dirty="0" err="1" smtClean="0"/>
              <a:t>първия</a:t>
            </a:r>
            <a:r>
              <a:rPr lang="ru-RU" dirty="0" smtClean="0"/>
              <a:t> </a:t>
            </a:r>
            <a:r>
              <a:rPr lang="ru-RU" dirty="0" err="1" smtClean="0"/>
              <a:t>уебинар</a:t>
            </a:r>
            <a:r>
              <a:rPr lang="ru-RU" dirty="0" smtClean="0"/>
              <a:t>, </a:t>
            </a:r>
            <a:r>
              <a:rPr lang="ru-RU" dirty="0" err="1" smtClean="0"/>
              <a:t>които</a:t>
            </a:r>
            <a:r>
              <a:rPr lang="ru-RU" dirty="0" smtClean="0"/>
              <a:t> </a:t>
            </a:r>
            <a:r>
              <a:rPr lang="ru-RU" dirty="0" err="1" smtClean="0"/>
              <a:t>бяха</a:t>
            </a:r>
            <a:r>
              <a:rPr lang="ru-RU" dirty="0" smtClean="0"/>
              <a:t> </a:t>
            </a:r>
            <a:r>
              <a:rPr lang="ru-RU" dirty="0" err="1" smtClean="0"/>
              <a:t>регистрирали</a:t>
            </a:r>
            <a:r>
              <a:rPr lang="ru-RU" dirty="0" smtClean="0"/>
              <a:t> свои профили и </a:t>
            </a:r>
            <a:r>
              <a:rPr lang="ru-RU" dirty="0" err="1" smtClean="0"/>
              <a:t>разработили</a:t>
            </a:r>
            <a:r>
              <a:rPr lang="ru-RU" dirty="0" smtClean="0"/>
              <a:t> свои </a:t>
            </a:r>
            <a:r>
              <a:rPr lang="ru-RU" dirty="0" err="1" smtClean="0"/>
              <a:t>табла</a:t>
            </a:r>
            <a:endParaRPr lang="ru-RU" dirty="0" smtClean="0"/>
          </a:p>
          <a:p>
            <a:r>
              <a:rPr lang="ru-RU" dirty="0" err="1" smtClean="0"/>
              <a:t>Обсъдени</a:t>
            </a:r>
            <a:r>
              <a:rPr lang="ru-RU" dirty="0" smtClean="0"/>
              <a:t> </a:t>
            </a:r>
            <a:r>
              <a:rPr lang="ru-RU" dirty="0" err="1" smtClean="0"/>
              <a:t>бяха</a:t>
            </a:r>
            <a:r>
              <a:rPr lang="ru-RU" dirty="0" smtClean="0"/>
              <a:t> </a:t>
            </a:r>
            <a:r>
              <a:rPr lang="ru-RU" dirty="0" err="1" smtClean="0"/>
              <a:t>някои</a:t>
            </a:r>
            <a:r>
              <a:rPr lang="ru-RU" dirty="0" smtClean="0"/>
              <a:t> </a:t>
            </a:r>
            <a:r>
              <a:rPr lang="ru-RU" dirty="0" err="1" smtClean="0"/>
              <a:t>проблеми</a:t>
            </a:r>
            <a:r>
              <a:rPr lang="ru-RU" dirty="0" smtClean="0"/>
              <a:t> при </a:t>
            </a:r>
            <a:r>
              <a:rPr lang="ru-RU" dirty="0" err="1" smtClean="0"/>
              <a:t>ползване</a:t>
            </a:r>
            <a:r>
              <a:rPr lang="ru-RU" dirty="0" smtClean="0"/>
              <a:t> на </a:t>
            </a:r>
            <a:r>
              <a:rPr lang="ru-RU" dirty="0" err="1" smtClean="0"/>
              <a:t>социалната</a:t>
            </a:r>
            <a:r>
              <a:rPr lang="ru-RU" dirty="0" smtClean="0"/>
              <a:t> мрежа и се </a:t>
            </a:r>
            <a:r>
              <a:rPr lang="ru-RU" dirty="0" err="1" smtClean="0"/>
              <a:t>предст</a:t>
            </a:r>
            <a:r>
              <a:rPr lang="bg-BG" dirty="0" smtClean="0"/>
              <a:t>а</a:t>
            </a:r>
            <a:r>
              <a:rPr lang="ru-RU" dirty="0" err="1" smtClean="0"/>
              <a:t>виха</a:t>
            </a:r>
            <a:r>
              <a:rPr lang="ru-RU" dirty="0" smtClean="0"/>
              <a:t> </a:t>
            </a:r>
            <a:r>
              <a:rPr lang="ru-RU" dirty="0" err="1" smtClean="0"/>
              <a:t>изготвените</a:t>
            </a:r>
            <a:r>
              <a:rPr lang="ru-RU" dirty="0" smtClean="0"/>
              <a:t> </a:t>
            </a:r>
            <a:r>
              <a:rPr lang="ru-RU" dirty="0" err="1" smtClean="0"/>
              <a:t>успешни</a:t>
            </a:r>
            <a:r>
              <a:rPr lang="ru-RU" dirty="0" smtClean="0"/>
              <a:t> </a:t>
            </a:r>
            <a:r>
              <a:rPr lang="ru-RU" dirty="0" err="1" smtClean="0"/>
              <a:t>табла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28800"/>
            <a:ext cx="5008841" cy="441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5073" y="1628800"/>
            <a:ext cx="5371223" cy="44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628800"/>
            <a:ext cx="6065356" cy="44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 txBox="1">
            <a:spLocks/>
          </p:cNvSpPr>
          <p:nvPr/>
        </p:nvSpPr>
        <p:spPr>
          <a:xfrm>
            <a:off x="457200" y="227013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Онлайн обучения </a:t>
            </a:r>
            <a:r>
              <a:rPr kumimoji="0" lang="en-US" sz="3600" b="1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 използване на социални медии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6455" y="1607688"/>
            <a:ext cx="5151091" cy="441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6378" y="1628800"/>
            <a:ext cx="4931245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4820" y="1628800"/>
            <a:ext cx="5694360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Онлайн</a:t>
            </a:r>
            <a:r>
              <a:rPr lang="ru-RU" b="1" dirty="0" smtClean="0"/>
              <a:t> обучения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за </a:t>
            </a:r>
            <a:r>
              <a:rPr lang="ru-RU" b="1" dirty="0" err="1" smtClean="0"/>
              <a:t>използване</a:t>
            </a:r>
            <a:r>
              <a:rPr lang="ru-RU" b="1" dirty="0" smtClean="0"/>
              <a:t> на </a:t>
            </a:r>
            <a:r>
              <a:rPr lang="ru-RU" b="1" dirty="0" err="1" smtClean="0"/>
              <a:t>социални</a:t>
            </a:r>
            <a:r>
              <a:rPr lang="ru-RU" b="1" dirty="0" smtClean="0"/>
              <a:t> </a:t>
            </a:r>
            <a:r>
              <a:rPr lang="ru-RU" b="1" dirty="0" err="1" smtClean="0"/>
              <a:t>медии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2107" y="1628800"/>
            <a:ext cx="6339786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Онлайн</a:t>
            </a:r>
            <a:r>
              <a:rPr lang="ru-RU" b="1" dirty="0" smtClean="0"/>
              <a:t> обучения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за </a:t>
            </a:r>
            <a:r>
              <a:rPr lang="ru-RU" b="1" dirty="0" err="1" smtClean="0"/>
              <a:t>използване</a:t>
            </a:r>
            <a:r>
              <a:rPr lang="ru-RU" b="1" dirty="0" smtClean="0"/>
              <a:t> на </a:t>
            </a:r>
            <a:r>
              <a:rPr lang="ru-RU" b="1" dirty="0" err="1" smtClean="0"/>
              <a:t>социални</a:t>
            </a:r>
            <a:r>
              <a:rPr lang="ru-RU" b="1" dirty="0" smtClean="0"/>
              <a:t> </a:t>
            </a:r>
            <a:r>
              <a:rPr lang="ru-RU" b="1" dirty="0" err="1" smtClean="0"/>
              <a:t>медии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buNone/>
            </a:pPr>
            <a:r>
              <a:rPr lang="bg-BG" b="1" dirty="0" smtClean="0"/>
              <a:t>Предизвикателствата</a:t>
            </a:r>
          </a:p>
          <a:p>
            <a:pPr lvl="0"/>
            <a:r>
              <a:rPr lang="bg-BG" dirty="0" smtClean="0"/>
              <a:t>Активно присъствие на обществените библиотеки в социалните мрежи</a:t>
            </a:r>
          </a:p>
          <a:p>
            <a:pPr lvl="0"/>
            <a:r>
              <a:rPr lang="bg-BG" dirty="0" smtClean="0"/>
              <a:t>Достигане до нови целеви групи</a:t>
            </a:r>
          </a:p>
          <a:p>
            <a:pPr lvl="0"/>
            <a:r>
              <a:rPr lang="bg-BG" dirty="0" smtClean="0"/>
              <a:t>Стимулиране на потребителите за ползване на информация онлайн</a:t>
            </a:r>
            <a:endParaRPr lang="bg-BG" b="1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Онлайн</a:t>
            </a:r>
            <a:r>
              <a:rPr lang="ru-RU" b="1" dirty="0" smtClean="0"/>
              <a:t> обучения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за </a:t>
            </a:r>
            <a:r>
              <a:rPr lang="ru-RU" b="1" dirty="0" err="1" smtClean="0"/>
              <a:t>използване</a:t>
            </a:r>
            <a:r>
              <a:rPr lang="ru-RU" b="1" dirty="0" smtClean="0"/>
              <a:t> на </a:t>
            </a:r>
            <a:r>
              <a:rPr lang="ru-RU" b="1" dirty="0" err="1" smtClean="0"/>
              <a:t>социални</a:t>
            </a:r>
            <a:r>
              <a:rPr lang="ru-RU" b="1" dirty="0" smtClean="0"/>
              <a:t> </a:t>
            </a:r>
            <a:r>
              <a:rPr lang="ru-RU" b="1" dirty="0" err="1" smtClean="0"/>
              <a:t>медии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buNone/>
            </a:pPr>
            <a:r>
              <a:rPr lang="bg-BG" b="1" dirty="0" smtClean="0"/>
              <a:t>Очаквани ползи</a:t>
            </a:r>
          </a:p>
          <a:p>
            <a:pPr lvl="0"/>
            <a:r>
              <a:rPr lang="bg-BG" dirty="0" smtClean="0"/>
              <a:t>Достигане на информацията до голям брой потребители</a:t>
            </a:r>
          </a:p>
          <a:p>
            <a:pPr lvl="0"/>
            <a:r>
              <a:rPr lang="bg-BG" dirty="0" smtClean="0"/>
              <a:t>Привличане на нови потребители</a:t>
            </a:r>
          </a:p>
          <a:p>
            <a:pPr lvl="0"/>
            <a:r>
              <a:rPr lang="bg-BG" dirty="0" smtClean="0"/>
              <a:t>Присъствие на библиотеките в социалните мрежи</a:t>
            </a:r>
          </a:p>
          <a:p>
            <a:r>
              <a:rPr lang="bg-BG" dirty="0" smtClean="0"/>
              <a:t>Доближаване до изискванията за "зелена библиотека”</a:t>
            </a:r>
            <a:endParaRPr lang="bg-BG" b="1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Дигитален куратор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 indent="19050">
              <a:buNone/>
            </a:pPr>
            <a:r>
              <a:rPr lang="ru-RU" b="1" dirty="0" err="1" smtClean="0"/>
              <a:t>Дигитален</a:t>
            </a:r>
            <a:r>
              <a:rPr lang="ru-RU" b="1" dirty="0" smtClean="0"/>
              <a:t> куратор </a:t>
            </a:r>
            <a:r>
              <a:rPr lang="ru-RU" dirty="0" smtClean="0"/>
              <a:t>е </a:t>
            </a:r>
            <a:r>
              <a:rPr lang="ru-RU" dirty="0" err="1" smtClean="0"/>
              <a:t>познавателна</a:t>
            </a:r>
            <a:r>
              <a:rPr lang="ru-RU" dirty="0" smtClean="0"/>
              <a:t> игра за </a:t>
            </a:r>
            <a:r>
              <a:rPr lang="ru-RU" dirty="0" err="1" smtClean="0"/>
              <a:t>създаване</a:t>
            </a:r>
            <a:r>
              <a:rPr lang="ru-RU" dirty="0" smtClean="0"/>
              <a:t> на </a:t>
            </a:r>
            <a:r>
              <a:rPr lang="ru-RU" dirty="0" err="1" smtClean="0"/>
              <a:t>виртуална</a:t>
            </a:r>
            <a:r>
              <a:rPr lang="ru-RU" dirty="0" smtClean="0"/>
              <a:t> </a:t>
            </a:r>
            <a:r>
              <a:rPr lang="ru-RU" dirty="0" err="1" smtClean="0"/>
              <a:t>изложба</a:t>
            </a:r>
            <a:r>
              <a:rPr lang="ru-RU" dirty="0" smtClean="0"/>
              <a:t> от </a:t>
            </a:r>
            <a:r>
              <a:rPr lang="ru-RU" dirty="0" err="1" smtClean="0"/>
              <a:t>материали</a:t>
            </a:r>
            <a:r>
              <a:rPr lang="ru-RU" dirty="0" smtClean="0"/>
              <a:t> на </a:t>
            </a:r>
            <a:r>
              <a:rPr lang="ru-RU" dirty="0" err="1" smtClean="0"/>
              <a:t>Варненска</a:t>
            </a:r>
            <a:r>
              <a:rPr lang="ru-RU" dirty="0" smtClean="0"/>
              <a:t> </a:t>
            </a:r>
            <a:r>
              <a:rPr lang="ru-RU" dirty="0" err="1" smtClean="0"/>
              <a:t>дигитална</a:t>
            </a:r>
            <a:r>
              <a:rPr lang="ru-RU" dirty="0" smtClean="0"/>
              <a:t> библиотека</a:t>
            </a:r>
            <a:endParaRPr lang="en-US" dirty="0"/>
          </a:p>
        </p:txBody>
      </p:sp>
      <p:pic>
        <p:nvPicPr>
          <p:cNvPr id="41988" name="Picture 4" descr="http://platform.brickme.org/_docs/6k6a0p363l49082xv8x2isj2s7s76a99/4c1xrvbo569q8jc91bu92vbs0vpjy2p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4575" y="2996952"/>
            <a:ext cx="4514850" cy="313372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3 -0.0997 L -2.5E-6 4.09901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Дигитален куратор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Предпоставки</a:t>
            </a:r>
            <a:endParaRPr lang="en-US" b="1" dirty="0" smtClean="0"/>
          </a:p>
          <a:p>
            <a:r>
              <a:rPr lang="ru-RU" dirty="0" err="1" smtClean="0"/>
              <a:t>Варненска</a:t>
            </a:r>
            <a:r>
              <a:rPr lang="ru-RU" dirty="0" smtClean="0"/>
              <a:t> </a:t>
            </a:r>
            <a:r>
              <a:rPr lang="ru-RU" dirty="0" err="1" smtClean="0"/>
              <a:t>дигитална</a:t>
            </a:r>
            <a:r>
              <a:rPr lang="ru-RU" dirty="0" smtClean="0"/>
              <a:t> библиотека</a:t>
            </a:r>
          </a:p>
          <a:p>
            <a:r>
              <a:rPr lang="ru-RU" dirty="0" err="1" smtClean="0"/>
              <a:t>Създаване</a:t>
            </a:r>
            <a:r>
              <a:rPr lang="ru-RU" dirty="0" smtClean="0"/>
              <a:t> на </a:t>
            </a:r>
            <a:r>
              <a:rPr lang="ru-RU" dirty="0" err="1" smtClean="0"/>
              <a:t>традиционни</a:t>
            </a:r>
            <a:r>
              <a:rPr lang="ru-RU" dirty="0" smtClean="0"/>
              <a:t> и </a:t>
            </a:r>
            <a:r>
              <a:rPr lang="ru-RU" dirty="0" err="1" smtClean="0"/>
              <a:t>виртуални</a:t>
            </a:r>
            <a:r>
              <a:rPr lang="ru-RU" dirty="0" smtClean="0"/>
              <a:t> </a:t>
            </a:r>
            <a:r>
              <a:rPr lang="ru-RU" dirty="0" err="1" smtClean="0"/>
              <a:t>изложби</a:t>
            </a:r>
            <a:endParaRPr lang="ru-RU" dirty="0" smtClean="0"/>
          </a:p>
          <a:p>
            <a:pPr lvl="0"/>
            <a:r>
              <a:rPr lang="bg-BG" dirty="0" smtClean="0"/>
              <a:t>Интерес към историята на Варна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Дигитален куратор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Целеви групи</a:t>
            </a:r>
            <a:endParaRPr lang="en-US" b="1" dirty="0" smtClean="0"/>
          </a:p>
          <a:p>
            <a:r>
              <a:rPr lang="ru-RU" dirty="0" err="1" smtClean="0"/>
              <a:t>Ползватели</a:t>
            </a:r>
            <a:r>
              <a:rPr lang="ru-RU" dirty="0" smtClean="0"/>
              <a:t> на </a:t>
            </a:r>
            <a:r>
              <a:rPr lang="ru-RU" dirty="0" err="1" smtClean="0"/>
              <a:t>Варненска</a:t>
            </a:r>
            <a:r>
              <a:rPr lang="ru-RU" dirty="0" smtClean="0"/>
              <a:t> </a:t>
            </a:r>
            <a:r>
              <a:rPr lang="ru-RU" dirty="0" err="1" smtClean="0"/>
              <a:t>дигитална</a:t>
            </a:r>
            <a:r>
              <a:rPr lang="ru-RU" dirty="0" smtClean="0"/>
              <a:t> библиотека</a:t>
            </a:r>
          </a:p>
          <a:p>
            <a:r>
              <a:rPr lang="ru-RU" dirty="0" err="1" smtClean="0"/>
              <a:t>Музейни</a:t>
            </a:r>
            <a:r>
              <a:rPr lang="ru-RU" dirty="0" smtClean="0"/>
              <a:t> и </a:t>
            </a:r>
            <a:r>
              <a:rPr lang="ru-RU" dirty="0" err="1" smtClean="0"/>
              <a:t>архивни</a:t>
            </a:r>
            <a:r>
              <a:rPr lang="ru-RU" dirty="0" smtClean="0"/>
              <a:t> </a:t>
            </a:r>
            <a:r>
              <a:rPr lang="ru-RU" dirty="0" err="1" smtClean="0"/>
              <a:t>специалисти</a:t>
            </a:r>
            <a:endParaRPr lang="ru-RU" dirty="0" smtClean="0"/>
          </a:p>
          <a:p>
            <a:r>
              <a:rPr lang="ru-RU" dirty="0" err="1" smtClean="0"/>
              <a:t>Изследователи</a:t>
            </a:r>
            <a:r>
              <a:rPr lang="ru-RU" dirty="0" smtClean="0"/>
              <a:t> на </a:t>
            </a:r>
            <a:r>
              <a:rPr lang="ru-RU" dirty="0" err="1" smtClean="0"/>
              <a:t>местна</a:t>
            </a:r>
            <a:r>
              <a:rPr lang="ru-RU" dirty="0" smtClean="0"/>
              <a:t> история</a:t>
            </a:r>
          </a:p>
          <a:p>
            <a:r>
              <a:rPr lang="ru-RU" dirty="0" smtClean="0"/>
              <a:t>Учители</a:t>
            </a:r>
          </a:p>
          <a:p>
            <a:r>
              <a:rPr lang="ru-RU" dirty="0" smtClean="0"/>
              <a:t>Любители на </a:t>
            </a:r>
            <a:r>
              <a:rPr lang="ru-RU" dirty="0" err="1" smtClean="0"/>
              <a:t>познавателни</a:t>
            </a:r>
            <a:r>
              <a:rPr lang="ru-RU" dirty="0" smtClean="0"/>
              <a:t> </a:t>
            </a:r>
            <a:r>
              <a:rPr lang="ru-RU" dirty="0" err="1" smtClean="0"/>
              <a:t>игри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Дигитален куратор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err="1" smtClean="0"/>
              <a:t>Уебинар</a:t>
            </a:r>
            <a:r>
              <a:rPr lang="bg-BG" b="1" dirty="0" smtClean="0"/>
              <a:t> “Дигитален куратор” </a:t>
            </a:r>
            <a:endParaRPr lang="en-US" b="1" dirty="0" smtClean="0"/>
          </a:p>
          <a:p>
            <a:r>
              <a:rPr lang="ru-RU" dirty="0" smtClean="0"/>
              <a:t>За </a:t>
            </a:r>
            <a:r>
              <a:rPr lang="ru-RU" dirty="0" err="1" smtClean="0"/>
              <a:t>разясняване</a:t>
            </a:r>
            <a:r>
              <a:rPr lang="ru-RU" dirty="0" smtClean="0"/>
              <a:t> на регламента и </a:t>
            </a:r>
            <a:r>
              <a:rPr lang="ru-RU" dirty="0" err="1" smtClean="0"/>
              <a:t>въвеждане</a:t>
            </a:r>
            <a:r>
              <a:rPr lang="ru-RU" dirty="0" smtClean="0"/>
              <a:t> в </a:t>
            </a:r>
            <a:r>
              <a:rPr lang="ru-RU" dirty="0" err="1" smtClean="0"/>
              <a:t>първата</a:t>
            </a:r>
            <a:r>
              <a:rPr lang="ru-RU" dirty="0" smtClean="0"/>
              <a:t> тема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1233" y="2636912"/>
            <a:ext cx="389108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X-</a:t>
            </a:r>
            <a:r>
              <a:rPr lang="en-US" dirty="0" err="1" smtClean="0"/>
              <a:t>Libris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sz="2200" dirty="0" smtClean="0"/>
              <a:t>потребителски ориентирани библиотечни услуги</a:t>
            </a:r>
            <a:endParaRPr lang="en-US" sz="2200" dirty="0"/>
          </a:p>
        </p:txBody>
      </p:sp>
      <p:pic>
        <p:nvPicPr>
          <p:cNvPr id="4" name="Контейнер за съдържание 3" descr="snimka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988840"/>
            <a:ext cx="7211144" cy="303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 descr="snimk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420888"/>
            <a:ext cx="459675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Дигитален куратор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err="1" smtClean="0"/>
              <a:t>Уебинар</a:t>
            </a:r>
            <a:r>
              <a:rPr lang="bg-BG" b="1" dirty="0" smtClean="0"/>
              <a:t> “Дигитален куратор” – част 2</a:t>
            </a:r>
            <a:endParaRPr lang="en-US" b="1" dirty="0" smtClean="0"/>
          </a:p>
          <a:p>
            <a:r>
              <a:rPr lang="ru-RU" dirty="0" smtClean="0"/>
              <a:t>За </a:t>
            </a:r>
            <a:r>
              <a:rPr lang="ru-RU" dirty="0" err="1" smtClean="0"/>
              <a:t>показване</a:t>
            </a:r>
            <a:r>
              <a:rPr lang="ru-RU" dirty="0" smtClean="0"/>
              <a:t> на </a:t>
            </a:r>
            <a:r>
              <a:rPr lang="ru-RU" dirty="0" err="1" smtClean="0"/>
              <a:t>създадените</a:t>
            </a:r>
            <a:r>
              <a:rPr lang="ru-RU" dirty="0" smtClean="0"/>
              <a:t> </a:t>
            </a:r>
            <a:r>
              <a:rPr lang="ru-RU" dirty="0" err="1" smtClean="0"/>
              <a:t>изложби</a:t>
            </a:r>
            <a:r>
              <a:rPr lang="ru-RU" dirty="0" smtClean="0"/>
              <a:t> в </a:t>
            </a:r>
            <a:r>
              <a:rPr lang="ru-RU" dirty="0" err="1" smtClean="0"/>
              <a:t>Pinterest</a:t>
            </a:r>
            <a:r>
              <a:rPr lang="ru-RU" dirty="0" smtClean="0"/>
              <a:t> по </a:t>
            </a:r>
            <a:r>
              <a:rPr lang="ru-RU" dirty="0" err="1" smtClean="0"/>
              <a:t>първата</a:t>
            </a:r>
            <a:r>
              <a:rPr lang="ru-RU" dirty="0" smtClean="0"/>
              <a:t> предложена тема от </a:t>
            </a:r>
            <a:r>
              <a:rPr lang="ru-RU" dirty="0" err="1" smtClean="0"/>
              <a:t>Варненска</a:t>
            </a:r>
            <a:r>
              <a:rPr lang="ru-RU" dirty="0" smtClean="0"/>
              <a:t> </a:t>
            </a:r>
            <a:r>
              <a:rPr lang="ru-RU" dirty="0" err="1" smtClean="0"/>
              <a:t>дигитална</a:t>
            </a:r>
            <a:r>
              <a:rPr lang="ru-RU" dirty="0" smtClean="0"/>
              <a:t> библиотека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672" y="1556792"/>
            <a:ext cx="5141616" cy="44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93" y="1535680"/>
            <a:ext cx="5460814" cy="44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80" y="1556792"/>
            <a:ext cx="7560840" cy="410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 txBox="1">
            <a:spLocks/>
          </p:cNvSpPr>
          <p:nvPr/>
        </p:nvSpPr>
        <p:spPr>
          <a:xfrm>
            <a:off x="457200" y="227013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Дигитален куратор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Дигитален куратор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Предизвикателствата</a:t>
            </a:r>
            <a:endParaRPr lang="en-US" b="1" dirty="0" smtClean="0"/>
          </a:p>
          <a:p>
            <a:pPr lvl="0"/>
            <a:r>
              <a:rPr lang="bg-BG" dirty="0" smtClean="0"/>
              <a:t>Активно присъствие на обществените библиотеки в социалните мрежи</a:t>
            </a:r>
            <a:endParaRPr lang="en-US" dirty="0" smtClean="0"/>
          </a:p>
          <a:p>
            <a:pPr lvl="0"/>
            <a:r>
              <a:rPr lang="bg-BG" dirty="0" smtClean="0"/>
              <a:t>Достигане до нови целеви групи</a:t>
            </a:r>
            <a:endParaRPr lang="en-US" dirty="0" smtClean="0"/>
          </a:p>
          <a:p>
            <a:pPr lvl="0"/>
            <a:r>
              <a:rPr lang="bg-BG" dirty="0" smtClean="0"/>
              <a:t>Стимулиране на потребителите за ползване на информация онлайн</a:t>
            </a:r>
            <a:endParaRPr lang="en-US" dirty="0" smtClean="0"/>
          </a:p>
          <a:p>
            <a:r>
              <a:rPr lang="bg-BG" dirty="0" err="1" smtClean="0"/>
              <a:t>Промотиране</a:t>
            </a:r>
            <a:r>
              <a:rPr lang="bg-BG" dirty="0" smtClean="0"/>
              <a:t> на възможностите за използване на Варненска дигитална библиотека</a:t>
            </a:r>
            <a:endParaRPr lang="ru-RU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Дигитален куратор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bg-BG" b="1" dirty="0" smtClean="0"/>
              <a:t>Очаквани ползи</a:t>
            </a:r>
            <a:endParaRPr lang="en-US" b="1" dirty="0" smtClean="0"/>
          </a:p>
          <a:p>
            <a:pPr lvl="0"/>
            <a:r>
              <a:rPr lang="bg-BG" dirty="0" smtClean="0"/>
              <a:t>Формиране на умения за работа в дигитална среда</a:t>
            </a:r>
            <a:endParaRPr lang="en-US" dirty="0" smtClean="0"/>
          </a:p>
          <a:p>
            <a:pPr lvl="0"/>
            <a:r>
              <a:rPr lang="bg-BG" dirty="0" smtClean="0"/>
              <a:t>Развиване на познания и умения за търсене на информация</a:t>
            </a:r>
            <a:endParaRPr lang="en-US" dirty="0" smtClean="0"/>
          </a:p>
          <a:p>
            <a:pPr lvl="0"/>
            <a:r>
              <a:rPr lang="bg-BG" dirty="0" smtClean="0"/>
              <a:t>Харесвания от приятели</a:t>
            </a:r>
            <a:endParaRPr lang="en-US" dirty="0" smtClean="0"/>
          </a:p>
          <a:p>
            <a:pPr lvl="0"/>
            <a:r>
              <a:rPr lang="bg-BG" dirty="0" smtClean="0"/>
              <a:t>Ще станете куратор на най-малко една виртуална изложба</a:t>
            </a:r>
            <a:endParaRPr lang="en-US" dirty="0" smtClean="0"/>
          </a:p>
          <a:p>
            <a:pPr lvl="0"/>
            <a:r>
              <a:rPr lang="bg-BG" dirty="0" smtClean="0"/>
              <a:t>Ще задълбочите познанията си за историята на Варна </a:t>
            </a:r>
            <a:endParaRPr lang="en-US" dirty="0" smtClean="0"/>
          </a:p>
          <a:p>
            <a:r>
              <a:rPr lang="bg-BG" dirty="0" smtClean="0"/>
              <a:t>Ще усвоите нов подход за представяне на културно-историческо наследство</a:t>
            </a:r>
            <a:endParaRPr lang="ru-RU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658" y="1556792"/>
            <a:ext cx="4886685" cy="467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"/>
          <p:cNvSpPr txBox="1">
            <a:spLocks/>
          </p:cNvSpPr>
          <p:nvPr/>
        </p:nvSpPr>
        <p:spPr>
          <a:xfrm>
            <a:off x="457200" y="227013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Дигитален куратор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1950" indent="0">
              <a:buNone/>
            </a:pPr>
            <a:r>
              <a:rPr lang="ru-RU" dirty="0" err="1" smtClean="0"/>
              <a:t>Създаване</a:t>
            </a:r>
            <a:r>
              <a:rPr lang="ru-RU" dirty="0" smtClean="0"/>
              <a:t> на </a:t>
            </a:r>
            <a:r>
              <a:rPr lang="ru-RU" b="1" dirty="0" err="1" smtClean="0"/>
              <a:t>мейкър</a:t>
            </a:r>
            <a:r>
              <a:rPr lang="ru-RU" b="1" dirty="0" smtClean="0"/>
              <a:t> </a:t>
            </a:r>
            <a:r>
              <a:rPr lang="ru-RU" b="1" dirty="0" err="1" smtClean="0"/>
              <a:t>работилници</a:t>
            </a:r>
            <a:r>
              <a:rPr lang="ru-RU" b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</a:t>
            </a:r>
            <a:r>
              <a:rPr lang="ru-RU" dirty="0" err="1" smtClean="0"/>
              <a:t>областта</a:t>
            </a:r>
            <a:r>
              <a:rPr lang="ru-RU" dirty="0" smtClean="0"/>
              <a:t> на </a:t>
            </a:r>
            <a:r>
              <a:rPr lang="ru-RU" dirty="0" err="1" smtClean="0"/>
              <a:t>конструирането</a:t>
            </a:r>
            <a:r>
              <a:rPr lang="ru-RU" dirty="0" smtClean="0"/>
              <a:t>, </a:t>
            </a:r>
            <a:r>
              <a:rPr lang="ru-RU" dirty="0" err="1" smtClean="0"/>
              <a:t>роботиката</a:t>
            </a:r>
            <a:r>
              <a:rPr lang="ru-RU" dirty="0" smtClean="0"/>
              <a:t>, </a:t>
            </a:r>
            <a:r>
              <a:rPr lang="ru-RU" dirty="0" err="1" smtClean="0"/>
              <a:t>екологията</a:t>
            </a:r>
            <a:r>
              <a:rPr lang="ru-RU" dirty="0" smtClean="0"/>
              <a:t> и </a:t>
            </a:r>
            <a:r>
              <a:rPr lang="ru-RU" dirty="0" err="1" smtClean="0"/>
              <a:t>съвременните</a:t>
            </a:r>
            <a:r>
              <a:rPr lang="ru-RU" dirty="0" smtClean="0"/>
              <a:t> 3D технологии</a:t>
            </a:r>
            <a:endParaRPr lang="en-US" dirty="0"/>
          </a:p>
        </p:txBody>
      </p:sp>
      <p:pic>
        <p:nvPicPr>
          <p:cNvPr id="1026" name="Picture 2" descr="http://platform.brickme.org/_docs/6k6a0p363l49082xv8x2isj2s7s76a99/es42jpho5i2q0eago1o2t2wbq0s68k6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9345" y="3068960"/>
            <a:ext cx="4225310" cy="304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4 -0.10224 L 3.61111E-6 -9.92366E-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Предпоставки</a:t>
            </a:r>
            <a:endParaRPr lang="en-US" b="1" dirty="0" smtClean="0"/>
          </a:p>
          <a:p>
            <a:r>
              <a:rPr lang="ru-RU" dirty="0" smtClean="0"/>
              <a:t>Опит в </a:t>
            </a:r>
            <a:r>
              <a:rPr lang="ru-RU" dirty="0" err="1" smtClean="0"/>
              <a:t>работата</a:t>
            </a:r>
            <a:r>
              <a:rPr lang="ru-RU" dirty="0" smtClean="0"/>
              <a:t> с </a:t>
            </a:r>
            <a:r>
              <a:rPr lang="ru-RU" dirty="0" err="1" smtClean="0"/>
              <a:t>деца</a:t>
            </a:r>
            <a:r>
              <a:rPr lang="ru-RU" dirty="0" smtClean="0"/>
              <a:t> и </a:t>
            </a:r>
            <a:r>
              <a:rPr lang="ru-RU" dirty="0" err="1" smtClean="0"/>
              <a:t>тинейджъри</a:t>
            </a:r>
            <a:endParaRPr lang="ru-RU" dirty="0" smtClean="0"/>
          </a:p>
          <a:p>
            <a:r>
              <a:rPr lang="ru-RU" dirty="0" smtClean="0"/>
              <a:t>Наличие на </a:t>
            </a:r>
            <a:r>
              <a:rPr lang="ru-RU" dirty="0" err="1" smtClean="0"/>
              <a:t>необходимите</a:t>
            </a:r>
            <a:r>
              <a:rPr lang="ru-RU" dirty="0" smtClean="0"/>
              <a:t> </a:t>
            </a:r>
            <a:r>
              <a:rPr lang="ru-RU" dirty="0" err="1" smtClean="0"/>
              <a:t>технологични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endParaRPr lang="ru-RU" dirty="0" smtClean="0"/>
          </a:p>
          <a:p>
            <a:r>
              <a:rPr lang="ru-RU" dirty="0" err="1" smtClean="0"/>
              <a:t>Експертен</a:t>
            </a:r>
            <a:r>
              <a:rPr lang="ru-RU" dirty="0" smtClean="0"/>
              <a:t> </a:t>
            </a:r>
            <a:r>
              <a:rPr lang="ru-RU" dirty="0" err="1" smtClean="0"/>
              <a:t>капацитет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Целеви групи</a:t>
            </a:r>
            <a:endParaRPr lang="en-US" b="1" dirty="0" smtClean="0"/>
          </a:p>
          <a:p>
            <a:r>
              <a:rPr lang="ru-RU" dirty="0" err="1" smtClean="0"/>
              <a:t>Деца</a:t>
            </a:r>
            <a:r>
              <a:rPr lang="ru-RU" dirty="0" smtClean="0"/>
              <a:t>, </a:t>
            </a:r>
            <a:r>
              <a:rPr lang="ru-RU" dirty="0" err="1" smtClean="0"/>
              <a:t>тинейджъри</a:t>
            </a:r>
            <a:r>
              <a:rPr lang="ru-RU" dirty="0" smtClean="0"/>
              <a:t> и </a:t>
            </a:r>
            <a:r>
              <a:rPr lang="ru-RU" dirty="0" err="1" smtClean="0"/>
              <a:t>млади</a:t>
            </a:r>
            <a:r>
              <a:rPr lang="ru-RU" dirty="0" smtClean="0"/>
              <a:t> хора</a:t>
            </a:r>
          </a:p>
          <a:p>
            <a:r>
              <a:rPr lang="ru-RU" dirty="0" err="1" smtClean="0"/>
              <a:t>Образователни</a:t>
            </a:r>
            <a:r>
              <a:rPr lang="ru-RU" dirty="0" smtClean="0"/>
              <a:t> организации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Z:\PICTURES\2016-AC-MakerSpacer-06.04\MakerSpace\DSC04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628800"/>
            <a:ext cx="5884111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2" name="Picture 6" descr="Z:\PICTURES\2016-AC-MakerSpace-08.04\MakerSpaces2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628800"/>
            <a:ext cx="5884260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59" name="Picture 3" descr="Z:\PICTURES\2016-AC-MakerSpace-08.04\MakerSpaces2\IMG_0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628800"/>
            <a:ext cx="5884260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143000"/>
          </a:xfrm>
        </p:spPr>
        <p:txBody>
          <a:bodyPr/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Z:\PICTURES\2016-3D_modelirane\DSC03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9945" y="1706612"/>
            <a:ext cx="5884110" cy="4413600"/>
          </a:xfrm>
          <a:prstGeom prst="rect">
            <a:avLst/>
          </a:prstGeom>
          <a:noFill/>
        </p:spPr>
      </p:pic>
      <p:pic>
        <p:nvPicPr>
          <p:cNvPr id="70663" name="Picture 7" descr="Z:\PICTURES\2016-3D_modelirane\DSC04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9945" y="1700808"/>
            <a:ext cx="5884111" cy="4413600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143000"/>
          </a:xfrm>
        </p:spPr>
        <p:txBody>
          <a:bodyPr/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en-US" sz="4000" dirty="0" smtClean="0">
                <a:effectLst/>
              </a:rPr>
              <a:t>x-</a:t>
            </a:r>
            <a:r>
              <a:rPr lang="en-US" sz="4000" dirty="0" err="1" smtClean="0">
                <a:effectLst/>
              </a:rPr>
              <a:t>libris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bg-BG" sz="2400" dirty="0" smtClean="0"/>
              <a:t>потребителски ориентирани библиотечни услуги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err="1" smtClean="0"/>
              <a:t>Основна</a:t>
            </a:r>
            <a:r>
              <a:rPr lang="ru-RU" b="1" dirty="0" smtClean="0"/>
              <a:t> цел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ru-RU" dirty="0" smtClean="0"/>
              <a:t>Да </a:t>
            </a:r>
            <a:r>
              <a:rPr lang="ru-RU" dirty="0" err="1" smtClean="0"/>
              <a:t>организира</a:t>
            </a:r>
            <a:r>
              <a:rPr lang="ru-RU" dirty="0" smtClean="0"/>
              <a:t> серия от обучения, </a:t>
            </a:r>
            <a:r>
              <a:rPr lang="ru-RU" dirty="0" err="1" smtClean="0"/>
              <a:t>насочени</a:t>
            </a:r>
            <a:r>
              <a:rPr lang="ru-RU" dirty="0" smtClean="0"/>
              <a:t> </a:t>
            </a:r>
            <a:r>
              <a:rPr lang="ru-RU" dirty="0" err="1" smtClean="0"/>
              <a:t>към</a:t>
            </a:r>
            <a:r>
              <a:rPr lang="ru-RU" dirty="0" smtClean="0"/>
              <a:t> </a:t>
            </a:r>
            <a:r>
              <a:rPr lang="ru-RU" dirty="0" err="1" smtClean="0"/>
              <a:t>разработване</a:t>
            </a:r>
            <a:r>
              <a:rPr lang="ru-RU" dirty="0" smtClean="0"/>
              <a:t> на </a:t>
            </a:r>
            <a:r>
              <a:rPr lang="ru-RU" dirty="0" err="1" smtClean="0"/>
              <a:t>потребителски</a:t>
            </a:r>
            <a:r>
              <a:rPr lang="ru-RU" dirty="0" smtClean="0"/>
              <a:t> </a:t>
            </a:r>
            <a:r>
              <a:rPr lang="ru-RU" dirty="0" err="1" smtClean="0"/>
              <a:t>ориентирани</a:t>
            </a:r>
            <a:r>
              <a:rPr lang="ru-RU" dirty="0" smtClean="0"/>
              <a:t> нови </a:t>
            </a:r>
            <a:r>
              <a:rPr lang="ru-RU" dirty="0" err="1" smtClean="0"/>
              <a:t>библиотечни</a:t>
            </a:r>
            <a:r>
              <a:rPr lang="ru-RU" dirty="0" smtClean="0"/>
              <a:t> услуги, </a:t>
            </a:r>
            <a:r>
              <a:rPr lang="ru-RU" dirty="0" err="1" smtClean="0"/>
              <a:t>базирани</a:t>
            </a:r>
            <a:r>
              <a:rPr lang="ru-RU" dirty="0" smtClean="0"/>
              <a:t> на ИКТ </a:t>
            </a:r>
            <a:r>
              <a:rPr lang="ru-RU" dirty="0" err="1" smtClean="0"/>
              <a:t>технологиите</a:t>
            </a:r>
            <a:r>
              <a:rPr lang="ru-RU" dirty="0" smtClean="0"/>
              <a:t> и </a:t>
            </a:r>
            <a:r>
              <a:rPr lang="ru-RU" dirty="0" err="1" smtClean="0"/>
              <a:t>най-вече</a:t>
            </a:r>
            <a:r>
              <a:rPr lang="ru-RU" dirty="0" smtClean="0"/>
              <a:t> </a:t>
            </a:r>
            <a:r>
              <a:rPr lang="ru-RU" dirty="0" err="1" smtClean="0"/>
              <a:t>социалните</a:t>
            </a:r>
            <a:r>
              <a:rPr lang="ru-RU" dirty="0" smtClean="0"/>
              <a:t> мрежи.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Предизвикателствата</a:t>
            </a:r>
            <a:endParaRPr lang="en-US" b="1" dirty="0" smtClean="0"/>
          </a:p>
          <a:p>
            <a:pPr lvl="0"/>
            <a:r>
              <a:rPr lang="bg-BG" dirty="0" smtClean="0"/>
              <a:t>Индивидуален подход при запознаване на целевите групи с възможностите на услугата</a:t>
            </a:r>
            <a:endParaRPr lang="en-US" dirty="0" smtClean="0"/>
          </a:p>
          <a:p>
            <a:r>
              <a:rPr lang="bg-BG" dirty="0" smtClean="0"/>
              <a:t>Разчупване на стереотипите в образователните модели</a:t>
            </a:r>
          </a:p>
          <a:p>
            <a:r>
              <a:rPr lang="bg-BG" dirty="0" smtClean="0"/>
              <a:t>Предоставяне на знания и умения, придобити по нетрадиционен начин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Очаквани ползи</a:t>
            </a:r>
            <a:endParaRPr lang="en-US" b="1" dirty="0" smtClean="0"/>
          </a:p>
          <a:p>
            <a:r>
              <a:rPr lang="ru-RU" dirty="0" err="1" smtClean="0"/>
              <a:t>Повишаване</a:t>
            </a:r>
            <a:r>
              <a:rPr lang="ru-RU" dirty="0" smtClean="0"/>
              <a:t> на </a:t>
            </a:r>
            <a:r>
              <a:rPr lang="ru-RU" dirty="0" err="1" smtClean="0"/>
              <a:t>потребителската</a:t>
            </a:r>
            <a:r>
              <a:rPr lang="ru-RU" dirty="0" smtClean="0"/>
              <a:t> </a:t>
            </a:r>
            <a:r>
              <a:rPr lang="ru-RU" dirty="0" err="1" smtClean="0"/>
              <a:t>информираност</a:t>
            </a:r>
            <a:r>
              <a:rPr lang="ru-RU" dirty="0" smtClean="0"/>
              <a:t> и </a:t>
            </a:r>
            <a:r>
              <a:rPr lang="ru-RU" dirty="0" err="1" smtClean="0"/>
              <a:t>креативност</a:t>
            </a:r>
            <a:endParaRPr lang="ru-RU" dirty="0" smtClean="0"/>
          </a:p>
          <a:p>
            <a:r>
              <a:rPr lang="ru-RU" dirty="0" err="1" smtClean="0"/>
              <a:t>Привличане</a:t>
            </a:r>
            <a:r>
              <a:rPr lang="ru-RU" dirty="0" smtClean="0"/>
              <a:t> на нови потребители</a:t>
            </a:r>
          </a:p>
          <a:p>
            <a:r>
              <a:rPr lang="ru-RU" dirty="0" err="1" smtClean="0"/>
              <a:t>Открояващо</a:t>
            </a:r>
            <a:r>
              <a:rPr lang="ru-RU" dirty="0" smtClean="0"/>
              <a:t> се </a:t>
            </a:r>
            <a:r>
              <a:rPr lang="ru-RU" dirty="0" err="1" smtClean="0"/>
              <a:t>присъствие</a:t>
            </a:r>
            <a:r>
              <a:rPr lang="ru-RU" dirty="0" smtClean="0"/>
              <a:t> на </a:t>
            </a:r>
            <a:r>
              <a:rPr lang="ru-RU" dirty="0" err="1" smtClean="0"/>
              <a:t>библиотеката</a:t>
            </a:r>
            <a:r>
              <a:rPr lang="ru-RU" dirty="0" smtClean="0"/>
              <a:t> в живота на </a:t>
            </a:r>
            <a:r>
              <a:rPr lang="ru-RU" dirty="0" err="1" smtClean="0"/>
              <a:t>местната</a:t>
            </a:r>
            <a:r>
              <a:rPr lang="ru-RU" dirty="0" smtClean="0"/>
              <a:t> </a:t>
            </a:r>
            <a:r>
              <a:rPr lang="ru-RU" dirty="0" err="1" smtClean="0"/>
              <a:t>общност</a:t>
            </a:r>
            <a:endParaRPr lang="ru-RU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bg-BG" b="1" dirty="0" err="1" smtClean="0"/>
              <a:t>Видеоуроци</a:t>
            </a:r>
            <a:r>
              <a:rPr lang="bg-BG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bg-BG" b="1" dirty="0" smtClean="0"/>
              <a:t>“Опознай библиотеката”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 indent="14288">
              <a:buNone/>
            </a:pPr>
            <a:r>
              <a:rPr lang="ru-RU" b="1" dirty="0" err="1" smtClean="0"/>
              <a:t>Видеоуроците</a:t>
            </a:r>
            <a:r>
              <a:rPr lang="ru-RU" b="1" dirty="0" smtClean="0"/>
              <a:t> </a:t>
            </a:r>
            <a:r>
              <a:rPr lang="ru-RU" dirty="0" err="1" smtClean="0"/>
              <a:t>илюстрират</a:t>
            </a:r>
            <a:r>
              <a:rPr lang="ru-RU" dirty="0" smtClean="0"/>
              <a:t> </a:t>
            </a:r>
            <a:r>
              <a:rPr lang="ru-RU" dirty="0" err="1" smtClean="0"/>
              <a:t>услугите</a:t>
            </a:r>
            <a:r>
              <a:rPr lang="ru-RU" dirty="0" smtClean="0"/>
              <a:t> на </a:t>
            </a:r>
            <a:r>
              <a:rPr lang="ru-RU" dirty="0" err="1" smtClean="0"/>
              <a:t>библиотеката</a:t>
            </a:r>
            <a:r>
              <a:rPr lang="ru-RU" dirty="0" smtClean="0"/>
              <a:t> и </a:t>
            </a:r>
            <a:r>
              <a:rPr lang="ru-RU" dirty="0" err="1" smtClean="0"/>
              <a:t>достъпа</a:t>
            </a:r>
            <a:r>
              <a:rPr lang="ru-RU" dirty="0" smtClean="0"/>
              <a:t> до </a:t>
            </a:r>
            <a:r>
              <a:rPr lang="ru-RU" dirty="0" err="1" smtClean="0"/>
              <a:t>информационните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endParaRPr lang="ru-RU" dirty="0" smtClean="0"/>
          </a:p>
        </p:txBody>
      </p:sp>
      <p:pic>
        <p:nvPicPr>
          <p:cNvPr id="2050" name="Picture 2" descr="http://platform.brickme.org/_docs/6k6a0p363l49082xv8x2isj2s7s76a99/nj1yfv7fk12fk14u9c504ia887bs4hl9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339752" y="2905103"/>
            <a:ext cx="4464496" cy="326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9901E-6 L -0.08576 -0.0997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bg-BG" b="1" dirty="0" err="1" smtClean="0"/>
              <a:t>Видеоуроци</a:t>
            </a:r>
            <a:r>
              <a:rPr lang="bg-BG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bg-BG" b="1" dirty="0" smtClean="0"/>
              <a:t>“Опознай библиотеката”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Предпоставки</a:t>
            </a:r>
            <a:endParaRPr lang="en-US" b="1" dirty="0" smtClean="0"/>
          </a:p>
          <a:p>
            <a:r>
              <a:rPr lang="ru-RU" dirty="0" smtClean="0"/>
              <a:t>Вече </a:t>
            </a:r>
            <a:r>
              <a:rPr lang="ru-RU" dirty="0" err="1" smtClean="0"/>
              <a:t>разработени</a:t>
            </a:r>
            <a:r>
              <a:rPr lang="ru-RU" dirty="0" smtClean="0"/>
              <a:t> </a:t>
            </a:r>
            <a:r>
              <a:rPr lang="ru-RU" dirty="0" err="1" smtClean="0"/>
              <a:t>видеоуроци</a:t>
            </a:r>
            <a:r>
              <a:rPr lang="ru-RU" dirty="0" smtClean="0"/>
              <a:t> на различна тематика, </a:t>
            </a:r>
            <a:r>
              <a:rPr lang="ru-RU" dirty="0" err="1" smtClean="0"/>
              <a:t>публикувани</a:t>
            </a:r>
            <a:r>
              <a:rPr lang="ru-RU" dirty="0" smtClean="0"/>
              <a:t> на сайта на </a:t>
            </a:r>
            <a:r>
              <a:rPr lang="ru-RU" dirty="0" err="1" smtClean="0"/>
              <a:t>библиотеката</a:t>
            </a:r>
            <a:endParaRPr lang="ru-RU" dirty="0" smtClean="0"/>
          </a:p>
          <a:p>
            <a:r>
              <a:rPr lang="ru-RU" dirty="0" err="1" smtClean="0"/>
              <a:t>Използване</a:t>
            </a:r>
            <a:r>
              <a:rPr lang="ru-RU" dirty="0" smtClean="0"/>
              <a:t> на </a:t>
            </a:r>
            <a:r>
              <a:rPr lang="ru-RU" dirty="0" err="1" smtClean="0"/>
              <a:t>различни</a:t>
            </a:r>
            <a:r>
              <a:rPr lang="ru-RU" dirty="0" smtClean="0"/>
              <a:t> </a:t>
            </a:r>
            <a:r>
              <a:rPr lang="ru-RU" dirty="0" err="1" smtClean="0"/>
              <a:t>онлайн</a:t>
            </a:r>
            <a:r>
              <a:rPr lang="ru-RU" dirty="0" smtClean="0"/>
              <a:t> </a:t>
            </a:r>
            <a:r>
              <a:rPr lang="ru-RU" dirty="0" err="1" smtClean="0"/>
              <a:t>платформи</a:t>
            </a:r>
            <a:r>
              <a:rPr lang="ru-RU" dirty="0" smtClean="0"/>
              <a:t> за обучения</a:t>
            </a:r>
          </a:p>
          <a:p>
            <a:r>
              <a:rPr lang="ru-RU" dirty="0" err="1" smtClean="0"/>
              <a:t>Нагласа</a:t>
            </a:r>
            <a:r>
              <a:rPr lang="ru-RU" dirty="0" smtClean="0"/>
              <a:t> на </a:t>
            </a:r>
            <a:r>
              <a:rPr lang="ru-RU" dirty="0" err="1" smtClean="0"/>
              <a:t>потребителите</a:t>
            </a:r>
            <a:r>
              <a:rPr lang="ru-RU" dirty="0" smtClean="0"/>
              <a:t> за </a:t>
            </a:r>
            <a:r>
              <a:rPr lang="ru-RU" dirty="0" err="1" smtClean="0"/>
              <a:t>иновативни</a:t>
            </a:r>
            <a:r>
              <a:rPr lang="ru-RU" dirty="0" smtClean="0"/>
              <a:t> услуги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bg-BG" b="1" dirty="0" err="1" smtClean="0"/>
              <a:t>Видеоуроци</a:t>
            </a:r>
            <a:r>
              <a:rPr lang="bg-BG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bg-BG" b="1" dirty="0" smtClean="0"/>
              <a:t>“Опознай библиотеката”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Целеви групи</a:t>
            </a:r>
            <a:endParaRPr lang="en-US" b="1" dirty="0" smtClean="0"/>
          </a:p>
          <a:p>
            <a:r>
              <a:rPr lang="ru-RU" dirty="0" err="1" smtClean="0"/>
              <a:t>Настоящи</a:t>
            </a:r>
            <a:r>
              <a:rPr lang="ru-RU" dirty="0" smtClean="0"/>
              <a:t> потребители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</a:t>
            </a:r>
            <a:r>
              <a:rPr lang="ru-RU" dirty="0" err="1" smtClean="0"/>
              <a:t>библиотеката</a:t>
            </a:r>
            <a:endParaRPr lang="ru-RU" dirty="0" smtClean="0"/>
          </a:p>
          <a:p>
            <a:r>
              <a:rPr lang="ru-RU" dirty="0" err="1" smtClean="0"/>
              <a:t>Потенциални</a:t>
            </a:r>
            <a:r>
              <a:rPr lang="ru-RU" dirty="0" smtClean="0"/>
              <a:t> потребители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</a:t>
            </a:r>
            <a:r>
              <a:rPr lang="ru-RU" dirty="0" err="1" smtClean="0"/>
              <a:t>библиотеката</a:t>
            </a:r>
            <a:endParaRPr lang="ru-RU" dirty="0" smtClean="0"/>
          </a:p>
          <a:p>
            <a:pPr>
              <a:buNone/>
            </a:pPr>
            <a:endParaRPr lang="en-US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142" y="1647264"/>
            <a:ext cx="7401716" cy="41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172" y="1628800"/>
            <a:ext cx="7379657" cy="41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217" y="1647264"/>
            <a:ext cx="7425567" cy="41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54" y="1628800"/>
            <a:ext cx="7343692" cy="41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5240" y="1628800"/>
            <a:ext cx="7373521" cy="41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bg-BG" b="1" dirty="0" err="1" smtClean="0"/>
              <a:t>Видеоуроци</a:t>
            </a:r>
            <a:r>
              <a:rPr lang="bg-BG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bg-BG" b="1" dirty="0" smtClean="0"/>
              <a:t>“Опознай библиотеката”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bg-BG" b="1" dirty="0" err="1" smtClean="0"/>
              <a:t>Видеоуроци</a:t>
            </a:r>
            <a:r>
              <a:rPr lang="bg-BG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bg-BG" b="1" dirty="0" smtClean="0"/>
              <a:t>“Опознай библиотеката”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Предизвикателствата</a:t>
            </a:r>
            <a:endParaRPr lang="en-US" b="1" dirty="0" smtClean="0"/>
          </a:p>
          <a:p>
            <a:r>
              <a:rPr lang="ru-RU" dirty="0" err="1" smtClean="0"/>
              <a:t>Използване</a:t>
            </a:r>
            <a:r>
              <a:rPr lang="ru-RU" dirty="0" smtClean="0"/>
              <a:t> на </a:t>
            </a:r>
            <a:r>
              <a:rPr lang="ru-RU" dirty="0" err="1" smtClean="0"/>
              <a:t>нестандартни</a:t>
            </a:r>
            <a:r>
              <a:rPr lang="ru-RU" dirty="0" smtClean="0"/>
              <a:t> </a:t>
            </a:r>
            <a:r>
              <a:rPr lang="ru-RU" dirty="0" err="1" smtClean="0"/>
              <a:t>методи</a:t>
            </a:r>
            <a:r>
              <a:rPr lang="ru-RU" dirty="0" smtClean="0"/>
              <a:t> (по отношение на </a:t>
            </a:r>
            <a:r>
              <a:rPr lang="ru-RU" dirty="0" err="1" smtClean="0"/>
              <a:t>библиотечната</a:t>
            </a:r>
            <a:r>
              <a:rPr lang="ru-RU" dirty="0" smtClean="0"/>
              <a:t> практика) за обучение на потребители</a:t>
            </a:r>
          </a:p>
          <a:p>
            <a:r>
              <a:rPr lang="ru-RU" dirty="0" err="1" smtClean="0"/>
              <a:t>Използване</a:t>
            </a:r>
            <a:r>
              <a:rPr lang="ru-RU" dirty="0" smtClean="0"/>
              <a:t> на </a:t>
            </a:r>
            <a:r>
              <a:rPr lang="ru-RU" dirty="0" err="1" smtClean="0"/>
              <a:t>мобилни</a:t>
            </a:r>
            <a:r>
              <a:rPr lang="ru-RU" dirty="0" smtClean="0"/>
              <a:t> приложения за </a:t>
            </a:r>
            <a:r>
              <a:rPr lang="ru-RU" dirty="0" err="1" smtClean="0"/>
              <a:t>създаване</a:t>
            </a:r>
            <a:r>
              <a:rPr lang="ru-RU" dirty="0" smtClean="0"/>
              <a:t> на </a:t>
            </a:r>
            <a:r>
              <a:rPr lang="ru-RU" dirty="0" err="1" smtClean="0"/>
              <a:t>видеоуроците</a:t>
            </a:r>
            <a:endParaRPr lang="ru-RU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bg-BG" b="1" dirty="0" err="1" smtClean="0"/>
              <a:t>Видеоуроци</a:t>
            </a:r>
            <a:r>
              <a:rPr lang="bg-BG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bg-BG" b="1" dirty="0" smtClean="0"/>
              <a:t>“Опознай библиотеката”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g-BG" b="1" dirty="0" smtClean="0"/>
              <a:t>Очаквани ползи</a:t>
            </a:r>
            <a:endParaRPr lang="en-US" b="1" dirty="0" smtClean="0"/>
          </a:p>
          <a:p>
            <a:r>
              <a:rPr lang="ru-RU" dirty="0" err="1" smtClean="0"/>
              <a:t>Достигане</a:t>
            </a:r>
            <a:r>
              <a:rPr lang="ru-RU" dirty="0" smtClean="0"/>
              <a:t> на </a:t>
            </a:r>
            <a:r>
              <a:rPr lang="ru-RU" dirty="0" err="1" smtClean="0"/>
              <a:t>информацията</a:t>
            </a:r>
            <a:r>
              <a:rPr lang="ru-RU" dirty="0" smtClean="0"/>
              <a:t> до </a:t>
            </a:r>
            <a:r>
              <a:rPr lang="ru-RU" dirty="0" err="1" smtClean="0"/>
              <a:t>голям</a:t>
            </a:r>
            <a:r>
              <a:rPr lang="ru-RU" dirty="0" smtClean="0"/>
              <a:t> </a:t>
            </a:r>
            <a:r>
              <a:rPr lang="ru-RU" dirty="0" err="1" smtClean="0"/>
              <a:t>брой</a:t>
            </a:r>
            <a:r>
              <a:rPr lang="ru-RU" dirty="0" smtClean="0"/>
              <a:t> потребители</a:t>
            </a:r>
          </a:p>
          <a:p>
            <a:r>
              <a:rPr lang="ru-RU" dirty="0" err="1" smtClean="0"/>
              <a:t>Удовлетворяване</a:t>
            </a:r>
            <a:r>
              <a:rPr lang="ru-RU" dirty="0" smtClean="0"/>
              <a:t> на </a:t>
            </a:r>
            <a:r>
              <a:rPr lang="ru-RU" dirty="0" err="1" smtClean="0"/>
              <a:t>информационните</a:t>
            </a:r>
            <a:r>
              <a:rPr lang="ru-RU" dirty="0" smtClean="0"/>
              <a:t> потребности на </a:t>
            </a:r>
            <a:r>
              <a:rPr lang="ru-RU" dirty="0" err="1" smtClean="0"/>
              <a:t>потребителите</a:t>
            </a:r>
            <a:endParaRPr lang="ru-RU" dirty="0" smtClean="0"/>
          </a:p>
          <a:p>
            <a:r>
              <a:rPr lang="ru-RU" dirty="0" err="1" smtClean="0"/>
              <a:t>Присъствие</a:t>
            </a:r>
            <a:r>
              <a:rPr lang="ru-RU" dirty="0" smtClean="0"/>
              <a:t> на </a:t>
            </a:r>
            <a:r>
              <a:rPr lang="ru-RU" dirty="0" err="1" smtClean="0"/>
              <a:t>библиотеките</a:t>
            </a:r>
            <a:r>
              <a:rPr lang="ru-RU" dirty="0" smtClean="0"/>
              <a:t> в </a:t>
            </a:r>
            <a:r>
              <a:rPr lang="ru-RU" dirty="0" err="1" smtClean="0"/>
              <a:t>социалните</a:t>
            </a:r>
            <a:r>
              <a:rPr lang="ru-RU" dirty="0" smtClean="0"/>
              <a:t> мрежи</a:t>
            </a:r>
          </a:p>
          <a:p>
            <a:r>
              <a:rPr lang="ru-RU" dirty="0" err="1" smtClean="0"/>
              <a:t>Възможност</a:t>
            </a:r>
            <a:r>
              <a:rPr lang="ru-RU" dirty="0" smtClean="0"/>
              <a:t> за </a:t>
            </a:r>
            <a:r>
              <a:rPr lang="ru-RU" dirty="0" err="1" smtClean="0"/>
              <a:t>библиотекарите</a:t>
            </a:r>
            <a:r>
              <a:rPr lang="ru-RU" dirty="0" smtClean="0"/>
              <a:t> да </a:t>
            </a:r>
            <a:r>
              <a:rPr lang="ru-RU" dirty="0" err="1" smtClean="0"/>
              <a:t>развиват</a:t>
            </a:r>
            <a:r>
              <a:rPr lang="ru-RU" dirty="0" smtClean="0"/>
              <a:t> нови умения и да </a:t>
            </a:r>
            <a:r>
              <a:rPr lang="ru-RU" dirty="0" err="1" smtClean="0"/>
              <a:t>разширяват</a:t>
            </a:r>
            <a:r>
              <a:rPr lang="ru-RU" dirty="0" smtClean="0"/>
              <a:t> </a:t>
            </a:r>
            <a:r>
              <a:rPr lang="ru-RU" dirty="0" err="1" smtClean="0"/>
              <a:t>познанията</a:t>
            </a:r>
            <a:r>
              <a:rPr lang="ru-RU" dirty="0" smtClean="0"/>
              <a:t> си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/>
          </a:bodyPr>
          <a:lstStyle/>
          <a:p>
            <a:r>
              <a:rPr lang="bg-BG" b="1" dirty="0" smtClean="0"/>
              <a:t>Е-ПОТРЕБИТЕЛ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-36512" y="1514476"/>
            <a:ext cx="8229600" cy="4611688"/>
          </a:xfrm>
        </p:spPr>
        <p:txBody>
          <a:bodyPr/>
          <a:lstStyle/>
          <a:p>
            <a:pPr marL="361950" indent="0">
              <a:buNone/>
            </a:pPr>
            <a:r>
              <a:rPr lang="ru-RU" b="1" dirty="0" smtClean="0"/>
              <a:t>„</a:t>
            </a:r>
            <a:r>
              <a:rPr lang="ru-RU" b="1" dirty="0" err="1" smtClean="0"/>
              <a:t>E-потребител</a:t>
            </a:r>
            <a:r>
              <a:rPr lang="ru-RU" dirty="0" smtClean="0"/>
              <a:t>” е набор от е-услуги,</a:t>
            </a:r>
            <a:endParaRPr lang="en-US" dirty="0" smtClean="0"/>
          </a:p>
          <a:p>
            <a:pPr marL="361950" indent="0">
              <a:buNone/>
            </a:pPr>
            <a:r>
              <a:rPr lang="bg-BG" dirty="0" smtClean="0"/>
              <a:t>п</a:t>
            </a:r>
            <a:r>
              <a:rPr lang="ru-RU" dirty="0" err="1" smtClean="0"/>
              <a:t>редоставящи</a:t>
            </a:r>
            <a:r>
              <a:rPr lang="en-US" dirty="0" smtClean="0"/>
              <a:t> </a:t>
            </a:r>
            <a:r>
              <a:rPr lang="ru-RU" dirty="0" err="1" smtClean="0"/>
              <a:t>възможност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за</a:t>
            </a:r>
            <a:r>
              <a:rPr lang="en-US" dirty="0" smtClean="0"/>
              <a:t> </a:t>
            </a:r>
            <a:r>
              <a:rPr lang="ru-RU" dirty="0" err="1" smtClean="0"/>
              <a:t>персонализация</a:t>
            </a: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при </a:t>
            </a:r>
            <a:r>
              <a:rPr lang="ru-RU" dirty="0" err="1" smtClean="0"/>
              <a:t>използване</a:t>
            </a:r>
            <a:r>
              <a:rPr lang="ru-RU" dirty="0" smtClean="0"/>
              <a:t> на</a:t>
            </a:r>
            <a:endParaRPr lang="en-US" dirty="0" smtClean="0"/>
          </a:p>
          <a:p>
            <a:pPr marL="361950" indent="0">
              <a:buNone/>
            </a:pPr>
            <a:r>
              <a:rPr lang="ru-RU" dirty="0" err="1" smtClean="0"/>
              <a:t>библиотеката</a:t>
            </a:r>
            <a:endParaRPr lang="ru-RU" dirty="0" smtClean="0"/>
          </a:p>
          <a:p>
            <a:pPr marL="361950" indent="0">
              <a:buNone/>
            </a:pPr>
            <a:endParaRPr lang="ru-RU" b="1" dirty="0" smtClean="0"/>
          </a:p>
          <a:p>
            <a:pPr marL="361950" indent="0">
              <a:buNone/>
            </a:pP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„един клик”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разстояние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75778" name="Picture 2" descr="http://platform.brickme.org/_docs/6k6a0p363l49082xv8x2isj2s7s76a99/3o1hiunxp0026063nq93v9ttrbp03up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5"/>
            <a:ext cx="3136713" cy="331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26 -0.0997 L -2.77778E-7 4.09901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/>
          </a:bodyPr>
          <a:lstStyle/>
          <a:p>
            <a:r>
              <a:rPr lang="bg-BG" b="1" dirty="0" smtClean="0"/>
              <a:t>Е-ПОТРЕБИТЕЛ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Предпоставки</a:t>
            </a:r>
            <a:endParaRPr lang="en-US" b="1" dirty="0" smtClean="0"/>
          </a:p>
          <a:p>
            <a:r>
              <a:rPr lang="ru-RU" dirty="0" err="1" smtClean="0"/>
              <a:t>Дългогодишен</a:t>
            </a:r>
            <a:r>
              <a:rPr lang="ru-RU" dirty="0" smtClean="0"/>
              <a:t> опит в </a:t>
            </a:r>
            <a:r>
              <a:rPr lang="ru-RU" dirty="0" err="1" smtClean="0"/>
              <a:t>прилагане</a:t>
            </a:r>
            <a:r>
              <a:rPr lang="ru-RU" dirty="0" smtClean="0"/>
              <a:t> на ИКТ технологии в </a:t>
            </a:r>
            <a:r>
              <a:rPr lang="ru-RU" dirty="0" err="1" smtClean="0"/>
              <a:t>обслужването</a:t>
            </a:r>
            <a:r>
              <a:rPr lang="ru-RU" dirty="0" smtClean="0"/>
              <a:t> на </a:t>
            </a:r>
            <a:r>
              <a:rPr lang="ru-RU" dirty="0" err="1" smtClean="0"/>
              <a:t>читателите</a:t>
            </a:r>
            <a:endParaRPr lang="ru-RU" dirty="0" smtClean="0"/>
          </a:p>
          <a:p>
            <a:r>
              <a:rPr lang="ru-RU" dirty="0" err="1" smtClean="0"/>
              <a:t>Напълно</a:t>
            </a:r>
            <a:r>
              <a:rPr lang="ru-RU" dirty="0" smtClean="0"/>
              <a:t> </a:t>
            </a:r>
            <a:r>
              <a:rPr lang="ru-RU" dirty="0" err="1" smtClean="0"/>
              <a:t>компютъризирана</a:t>
            </a:r>
            <a:r>
              <a:rPr lang="ru-RU" dirty="0" smtClean="0"/>
              <a:t> система за </a:t>
            </a:r>
            <a:r>
              <a:rPr lang="ru-RU" dirty="0" err="1" smtClean="0"/>
              <a:t>обслужване</a:t>
            </a:r>
            <a:r>
              <a:rPr lang="ru-RU" dirty="0" smtClean="0"/>
              <a:t> на </a:t>
            </a:r>
            <a:r>
              <a:rPr lang="ru-RU" dirty="0" err="1" smtClean="0"/>
              <a:t>читателите</a:t>
            </a:r>
            <a:endParaRPr lang="ru-RU" dirty="0" smtClean="0"/>
          </a:p>
          <a:p>
            <a:r>
              <a:rPr lang="ru-RU" dirty="0" smtClean="0"/>
              <a:t>База </a:t>
            </a:r>
            <a:r>
              <a:rPr lang="ru-RU" dirty="0" err="1" smtClean="0"/>
              <a:t>данни</a:t>
            </a:r>
            <a:r>
              <a:rPr lang="ru-RU" dirty="0" smtClean="0"/>
              <a:t> на </a:t>
            </a:r>
            <a:r>
              <a:rPr lang="ru-RU" dirty="0" err="1" smtClean="0"/>
              <a:t>съхраняваните</a:t>
            </a:r>
            <a:r>
              <a:rPr lang="ru-RU" dirty="0" smtClean="0"/>
              <a:t> </a:t>
            </a:r>
            <a:r>
              <a:rPr lang="ru-RU" dirty="0" err="1" smtClean="0"/>
              <a:t>библиотечни</a:t>
            </a:r>
            <a:r>
              <a:rPr lang="ru-RU" dirty="0" smtClean="0"/>
              <a:t> </a:t>
            </a:r>
            <a:r>
              <a:rPr lang="ru-RU" dirty="0" err="1" smtClean="0"/>
              <a:t>документи</a:t>
            </a:r>
            <a:endParaRPr lang="ru-RU" dirty="0" smtClean="0"/>
          </a:p>
          <a:p>
            <a:pPr>
              <a:buNone/>
            </a:pPr>
            <a:endParaRPr lang="ru-RU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sz="4000" dirty="0" smtClean="0"/>
              <a:t>x</a:t>
            </a:r>
            <a:r>
              <a:rPr lang="ru-RU" sz="4000" dirty="0" smtClean="0"/>
              <a:t>-LIBRIS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400" dirty="0" smtClean="0"/>
              <a:t>27-31 ЮЛИ 2015, ВАРНА</a:t>
            </a:r>
            <a:endParaRPr lang="en-US" sz="2400" dirty="0"/>
          </a:p>
        </p:txBody>
      </p:sp>
      <p:pic>
        <p:nvPicPr>
          <p:cNvPr id="65538" name="Picture 2" descr="DSC_0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6624736" cy="4413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0" name="Picture 4" descr="DSC_07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731" y="1679696"/>
            <a:ext cx="6624539" cy="4413600"/>
          </a:xfrm>
          <a:prstGeom prst="rect">
            <a:avLst/>
          </a:prstGeom>
          <a:noFill/>
        </p:spPr>
      </p:pic>
      <p:pic>
        <p:nvPicPr>
          <p:cNvPr id="65542" name="Picture 6" descr="DSC_1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731" y="1700808"/>
            <a:ext cx="6624539" cy="4413600"/>
          </a:xfrm>
          <a:prstGeom prst="rect">
            <a:avLst/>
          </a:prstGeom>
          <a:noFill/>
        </p:spPr>
      </p:pic>
      <p:pic>
        <p:nvPicPr>
          <p:cNvPr id="65544" name="Picture 8" descr="DSC_10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731" y="1700808"/>
            <a:ext cx="6624539" cy="4413600"/>
          </a:xfrm>
          <a:prstGeom prst="rect">
            <a:avLst/>
          </a:prstGeom>
          <a:noFill/>
        </p:spPr>
      </p:pic>
      <p:pic>
        <p:nvPicPr>
          <p:cNvPr id="65546" name="Picture 10" descr="DSC_10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731" y="1700808"/>
            <a:ext cx="6624539" cy="441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/>
          </a:bodyPr>
          <a:lstStyle/>
          <a:p>
            <a:r>
              <a:rPr lang="bg-BG" b="1" dirty="0" smtClean="0"/>
              <a:t>Е-ПОТРЕБИТЕЛ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Целеви групи</a:t>
            </a:r>
            <a:endParaRPr lang="en-US" b="1" dirty="0" smtClean="0"/>
          </a:p>
          <a:p>
            <a:r>
              <a:rPr lang="ru-RU" dirty="0" err="1" smtClean="0"/>
              <a:t>ВСИЧКИ</a:t>
            </a:r>
            <a:r>
              <a:rPr lang="ru-RU" dirty="0" smtClean="0"/>
              <a:t> ПОТРЕБИТЕЛИ</a:t>
            </a:r>
          </a:p>
          <a:p>
            <a:pPr>
              <a:buNone/>
            </a:pPr>
            <a:endParaRPr lang="ru-RU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/>
          </a:bodyPr>
          <a:lstStyle/>
          <a:p>
            <a:r>
              <a:rPr lang="bg-BG" b="1" dirty="0" smtClean="0"/>
              <a:t>Е-ПОТРЕБИТЕЛ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На </a:t>
            </a:r>
            <a:r>
              <a:rPr lang="ru-RU" dirty="0" err="1" smtClean="0"/>
              <a:t>този</a:t>
            </a:r>
            <a:r>
              <a:rPr lang="ru-RU" dirty="0" smtClean="0"/>
              <a:t> </a:t>
            </a:r>
            <a:r>
              <a:rPr lang="ru-RU" dirty="0" err="1" smtClean="0"/>
              <a:t>етап</a:t>
            </a:r>
            <a:r>
              <a:rPr lang="ru-RU" dirty="0" smtClean="0"/>
              <a:t> </a:t>
            </a:r>
            <a:r>
              <a:rPr lang="en-US" dirty="0" smtClean="0"/>
              <a:t>e-</a:t>
            </a:r>
            <a:r>
              <a:rPr lang="ru-RU" dirty="0" err="1" smtClean="0"/>
              <a:t>услугите</a:t>
            </a:r>
            <a:r>
              <a:rPr lang="ru-RU" dirty="0" smtClean="0"/>
              <a:t> </a:t>
            </a:r>
            <a:r>
              <a:rPr lang="ru-RU" dirty="0" err="1" smtClean="0"/>
              <a:t>включват</a:t>
            </a:r>
            <a:r>
              <a:rPr lang="ru-RU" dirty="0" smtClean="0"/>
              <a:t>:</a:t>
            </a:r>
          </a:p>
          <a:p>
            <a:r>
              <a:rPr lang="ru-RU" dirty="0" err="1" smtClean="0"/>
              <a:t>Онлайн</a:t>
            </a:r>
            <a:r>
              <a:rPr lang="ru-RU" dirty="0" smtClean="0"/>
              <a:t> заявка </a:t>
            </a:r>
            <a:r>
              <a:rPr lang="ru-RU" dirty="0" smtClean="0"/>
              <a:t>за </a:t>
            </a:r>
            <a:r>
              <a:rPr lang="ru-RU" dirty="0" err="1" smtClean="0"/>
              <a:t>ползване</a:t>
            </a:r>
            <a:r>
              <a:rPr lang="ru-RU" dirty="0" smtClean="0"/>
              <a:t> на </a:t>
            </a:r>
            <a:r>
              <a:rPr lang="ru-RU" dirty="0" err="1" smtClean="0"/>
              <a:t>библиотечни</a:t>
            </a:r>
            <a:r>
              <a:rPr lang="ru-RU" dirty="0" smtClean="0"/>
              <a:t> </a:t>
            </a:r>
            <a:r>
              <a:rPr lang="ru-RU" dirty="0" err="1" smtClean="0"/>
              <a:t>документи</a:t>
            </a:r>
            <a:endParaRPr lang="ru-RU" dirty="0" smtClean="0"/>
          </a:p>
          <a:p>
            <a:r>
              <a:rPr lang="ru-RU" dirty="0" smtClean="0"/>
              <a:t>Чат-канал за </a:t>
            </a:r>
            <a:r>
              <a:rPr lang="ru-RU" dirty="0" err="1" smtClean="0"/>
              <a:t>пряка</a:t>
            </a:r>
            <a:r>
              <a:rPr lang="ru-RU" dirty="0" smtClean="0"/>
              <a:t> </a:t>
            </a:r>
            <a:r>
              <a:rPr lang="ru-RU" dirty="0" err="1" smtClean="0"/>
              <a:t>връзка</a:t>
            </a:r>
            <a:r>
              <a:rPr lang="ru-RU" dirty="0" smtClean="0"/>
              <a:t> с </a:t>
            </a:r>
            <a:r>
              <a:rPr lang="ru-RU" dirty="0" err="1" smtClean="0"/>
              <a:t>библиотекар</a:t>
            </a:r>
            <a:endParaRPr lang="ru-RU" dirty="0" smtClean="0"/>
          </a:p>
          <a:p>
            <a:r>
              <a:rPr lang="ru-RU" dirty="0" err="1" smtClean="0"/>
              <a:t>Самостоятелно</a:t>
            </a:r>
            <a:r>
              <a:rPr lang="ru-RU" dirty="0" smtClean="0"/>
              <a:t> </a:t>
            </a:r>
            <a:r>
              <a:rPr lang="ru-RU" dirty="0" err="1" smtClean="0"/>
              <a:t>записване</a:t>
            </a:r>
            <a:r>
              <a:rPr lang="ru-RU" dirty="0" smtClean="0"/>
              <a:t> </a:t>
            </a:r>
            <a:r>
              <a:rPr lang="ru-RU" dirty="0" smtClean="0"/>
              <a:t>и </a:t>
            </a:r>
            <a:r>
              <a:rPr lang="ru-RU" dirty="0" err="1" smtClean="0"/>
              <a:t>отписване</a:t>
            </a:r>
            <a:r>
              <a:rPr lang="ru-RU" dirty="0" smtClean="0"/>
              <a:t> на </a:t>
            </a:r>
            <a:r>
              <a:rPr lang="ru-RU" dirty="0" err="1" smtClean="0"/>
              <a:t>библиотечни</a:t>
            </a:r>
            <a:r>
              <a:rPr lang="ru-RU" dirty="0" smtClean="0"/>
              <a:t> </a:t>
            </a:r>
            <a:r>
              <a:rPr lang="ru-RU" dirty="0" err="1" smtClean="0"/>
              <a:t>документи</a:t>
            </a:r>
            <a:endParaRPr lang="ru-RU" dirty="0" smtClean="0"/>
          </a:p>
          <a:p>
            <a:pPr>
              <a:buNone/>
            </a:pPr>
            <a:endParaRPr lang="ru-RU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/>
          </a:bodyPr>
          <a:lstStyle/>
          <a:p>
            <a:r>
              <a:rPr lang="bg-BG" b="1" dirty="0" smtClean="0"/>
              <a:t>Е-ПОТРЕБИТЕЛ</a:t>
            </a:r>
            <a:endParaRPr lang="en-US" dirty="0"/>
          </a:p>
        </p:txBody>
      </p:sp>
      <p:pic>
        <p:nvPicPr>
          <p:cNvPr id="71681" name="Picture 1" descr="D:\current\XL\BrickMe\e-user\pict\checkin-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5951662" cy="2953950"/>
          </a:xfrm>
          <a:prstGeom prst="rect">
            <a:avLst/>
          </a:prstGeom>
          <a:noFill/>
        </p:spPr>
      </p:pic>
      <p:pic>
        <p:nvPicPr>
          <p:cNvPr id="71682" name="Picture 2" descr="D:\current\XL\BrickMe\e-user\pict\checkout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996952"/>
            <a:ext cx="6450963" cy="323738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7" name="Picture 1" descr="D:\current\XL\BrickMe\e-user\pict\onlinereques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3963" y="1628800"/>
            <a:ext cx="6316075" cy="4244107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1806636" y="1916832"/>
            <a:ext cx="5530728" cy="3892973"/>
            <a:chOff x="1547664" y="2209526"/>
            <a:chExt cx="5530728" cy="3892973"/>
          </a:xfrm>
        </p:grpSpPr>
        <p:pic>
          <p:nvPicPr>
            <p:cNvPr id="8" name="Picture 7" descr="asklib2.JPG"/>
            <p:cNvPicPr>
              <a:picLocks noChangeAspect="1"/>
            </p:cNvPicPr>
            <p:nvPr/>
          </p:nvPicPr>
          <p:blipFill>
            <a:blip r:embed="rId7" cstate="print"/>
            <a:srcRect b="12029"/>
            <a:stretch>
              <a:fillRect/>
            </a:stretch>
          </p:blipFill>
          <p:spPr>
            <a:xfrm>
              <a:off x="1547664" y="2416325"/>
              <a:ext cx="5502606" cy="36861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asklib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7664" y="2209526"/>
              <a:ext cx="5530728" cy="7874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/>
          </a:bodyPr>
          <a:lstStyle/>
          <a:p>
            <a:r>
              <a:rPr lang="bg-BG" b="1" dirty="0" smtClean="0"/>
              <a:t>Е-ПОТРЕБИТЕЛ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bg-BG" b="1" dirty="0" smtClean="0"/>
              <a:t>Предизвикателствата</a:t>
            </a:r>
            <a:endParaRPr lang="en-US" b="1" dirty="0" smtClean="0"/>
          </a:p>
          <a:p>
            <a:r>
              <a:rPr lang="ru-RU" dirty="0" smtClean="0"/>
              <a:t>Активно </a:t>
            </a:r>
            <a:r>
              <a:rPr lang="ru-RU" dirty="0" err="1" smtClean="0"/>
              <a:t>присъствие</a:t>
            </a:r>
            <a:r>
              <a:rPr lang="ru-RU" dirty="0" smtClean="0"/>
              <a:t> на </a:t>
            </a:r>
            <a:r>
              <a:rPr lang="ru-RU" dirty="0" err="1" smtClean="0"/>
              <a:t>библиотеката</a:t>
            </a:r>
            <a:r>
              <a:rPr lang="ru-RU" dirty="0" smtClean="0"/>
              <a:t> </a:t>
            </a:r>
            <a:r>
              <a:rPr lang="ru-RU" dirty="0" err="1" smtClean="0"/>
              <a:t>във</a:t>
            </a:r>
            <a:r>
              <a:rPr lang="ru-RU" dirty="0" smtClean="0"/>
              <a:t> </a:t>
            </a:r>
            <a:r>
              <a:rPr lang="ru-RU" dirty="0" err="1" smtClean="0"/>
              <a:t>виртуалното</a:t>
            </a:r>
            <a:r>
              <a:rPr lang="ru-RU" dirty="0" smtClean="0"/>
              <a:t> пространство</a:t>
            </a:r>
          </a:p>
          <a:p>
            <a:r>
              <a:rPr lang="ru-RU" dirty="0" err="1" smtClean="0"/>
              <a:t>Достигане</a:t>
            </a:r>
            <a:r>
              <a:rPr lang="ru-RU" dirty="0" smtClean="0"/>
              <a:t> до нови </a:t>
            </a:r>
            <a:r>
              <a:rPr lang="ru-RU" dirty="0" err="1" smtClean="0"/>
              <a:t>целеви</a:t>
            </a:r>
            <a:r>
              <a:rPr lang="ru-RU" dirty="0" smtClean="0"/>
              <a:t> </a:t>
            </a:r>
            <a:r>
              <a:rPr lang="ru-RU" dirty="0" err="1" smtClean="0"/>
              <a:t>групи</a:t>
            </a:r>
            <a:endParaRPr lang="ru-RU" dirty="0" smtClean="0"/>
          </a:p>
          <a:p>
            <a:r>
              <a:rPr lang="ru-RU" dirty="0" err="1" smtClean="0"/>
              <a:t>Стимулиране</a:t>
            </a:r>
            <a:r>
              <a:rPr lang="ru-RU" dirty="0" smtClean="0"/>
              <a:t> на </a:t>
            </a:r>
            <a:r>
              <a:rPr lang="ru-RU" dirty="0" err="1" smtClean="0"/>
              <a:t>потребителите</a:t>
            </a:r>
            <a:r>
              <a:rPr lang="ru-RU" dirty="0" smtClean="0"/>
              <a:t> за </a:t>
            </a:r>
            <a:r>
              <a:rPr lang="ru-RU" dirty="0" err="1" smtClean="0"/>
              <a:t>ползване</a:t>
            </a: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информация </a:t>
            </a:r>
            <a:r>
              <a:rPr lang="ru-RU" dirty="0" err="1" smtClean="0"/>
              <a:t>онлайн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/>
          </a:bodyPr>
          <a:lstStyle/>
          <a:p>
            <a:r>
              <a:rPr lang="bg-BG" b="1" dirty="0" smtClean="0"/>
              <a:t>Е-ПОТРЕБИТЕЛ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g-BG" b="1" dirty="0" smtClean="0"/>
              <a:t>Очаквани ползи</a:t>
            </a:r>
            <a:endParaRPr lang="en-US" b="1" dirty="0" smtClean="0"/>
          </a:p>
          <a:p>
            <a:r>
              <a:rPr lang="bg-BG" dirty="0" smtClean="0"/>
              <a:t>Модернизация на библиотечния процес</a:t>
            </a:r>
          </a:p>
          <a:p>
            <a:r>
              <a:rPr lang="bg-BG" dirty="0" smtClean="0"/>
              <a:t>Увеличаване </a:t>
            </a:r>
            <a:r>
              <a:rPr lang="bg-BG" dirty="0" err="1" smtClean="0"/>
              <a:t>ползваемостта</a:t>
            </a:r>
            <a:r>
              <a:rPr lang="bg-BG" dirty="0" smtClean="0"/>
              <a:t> на библиотеката в извън работното време</a:t>
            </a:r>
          </a:p>
          <a:p>
            <a:r>
              <a:rPr lang="ru-RU" dirty="0" err="1" smtClean="0"/>
              <a:t>Улеснена</a:t>
            </a:r>
            <a:r>
              <a:rPr lang="ru-RU" dirty="0" smtClean="0"/>
              <a:t> </a:t>
            </a:r>
            <a:r>
              <a:rPr lang="ru-RU" dirty="0" err="1" smtClean="0"/>
              <a:t>комуникация</a:t>
            </a:r>
            <a:endParaRPr lang="ru-RU" dirty="0" smtClean="0"/>
          </a:p>
          <a:p>
            <a:r>
              <a:rPr lang="ru-RU" dirty="0" err="1" smtClean="0"/>
              <a:t>Възможност</a:t>
            </a:r>
            <a:r>
              <a:rPr lang="ru-RU" dirty="0" smtClean="0"/>
              <a:t> за </a:t>
            </a:r>
            <a:r>
              <a:rPr lang="ru-RU" dirty="0" err="1" smtClean="0"/>
              <a:t>планиране</a:t>
            </a:r>
            <a:r>
              <a:rPr lang="ru-RU" dirty="0" smtClean="0"/>
              <a:t> на </a:t>
            </a:r>
            <a:r>
              <a:rPr lang="ru-RU" dirty="0" err="1" smtClean="0"/>
              <a:t>времето</a:t>
            </a:r>
            <a:endParaRPr lang="ru-RU" dirty="0" smtClean="0"/>
          </a:p>
          <a:p>
            <a:r>
              <a:rPr lang="ru-RU" dirty="0" smtClean="0"/>
              <a:t>Активна позиция при </a:t>
            </a:r>
            <a:r>
              <a:rPr lang="ru-RU" dirty="0" err="1" smtClean="0"/>
              <a:t>ползване</a:t>
            </a:r>
            <a:r>
              <a:rPr lang="ru-RU" dirty="0" smtClean="0"/>
              <a:t> на </a:t>
            </a:r>
            <a:r>
              <a:rPr lang="ru-RU" dirty="0" err="1" smtClean="0"/>
              <a:t>библиотечните</a:t>
            </a:r>
            <a:r>
              <a:rPr lang="ru-RU" dirty="0" smtClean="0"/>
              <a:t> услуги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975" y="1620564"/>
            <a:ext cx="7616050" cy="396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778" y="1700808"/>
            <a:ext cx="7288444" cy="39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803" y="1628800"/>
            <a:ext cx="7486395" cy="39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331640" y="404664"/>
            <a:ext cx="70650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http://platform.brickme.org/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84984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bg-BG" b="1" dirty="0" smtClean="0"/>
              <a:t>Нека превърнем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bg-BG" b="1" dirty="0" err="1" smtClean="0"/>
              <a:t>библиотекаТА</a:t>
            </a:r>
            <a:r>
              <a:rPr lang="en-US" b="1" dirty="0" smtClean="0"/>
              <a:t> </a:t>
            </a:r>
            <a:r>
              <a:rPr lang="bg-BG" b="1" dirty="0" smtClean="0"/>
              <a:t>в място за всеки!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sz="1800" dirty="0" smtClean="0"/>
          </a:p>
          <a:p>
            <a:r>
              <a:rPr lang="bg-BG" sz="1800" dirty="0" smtClean="0"/>
              <a:t>Деница Чолакова			Теменуга Калчева</a:t>
            </a:r>
          </a:p>
          <a:p>
            <a:r>
              <a:rPr lang="en-US" sz="1800" dirty="0" smtClean="0">
                <a:hlinkClick r:id="rId2"/>
              </a:rPr>
              <a:t>dcholakova@libvar.bg</a:t>
            </a:r>
            <a:r>
              <a:rPr lang="en-US" sz="1800" dirty="0" smtClean="0"/>
              <a:t>	</a:t>
            </a:r>
            <a:r>
              <a:rPr lang="bg-BG" sz="1800" dirty="0" smtClean="0"/>
              <a:t>	</a:t>
            </a:r>
            <a:r>
              <a:rPr lang="en-US" sz="1800" dirty="0" smtClean="0">
                <a:hlinkClick r:id="rId3"/>
              </a:rPr>
              <a:t>temenuga@libvar.bg</a:t>
            </a:r>
            <a:endParaRPr lang="bg-BG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Онлайн</a:t>
            </a:r>
            <a:r>
              <a:rPr lang="ru-RU" b="1" dirty="0" smtClean="0"/>
              <a:t> обучения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за </a:t>
            </a:r>
            <a:r>
              <a:rPr lang="ru-RU" b="1" dirty="0" err="1" smtClean="0"/>
              <a:t>използване</a:t>
            </a:r>
            <a:r>
              <a:rPr lang="ru-RU" b="1" dirty="0" smtClean="0"/>
              <a:t> на </a:t>
            </a:r>
            <a:r>
              <a:rPr lang="ru-RU" b="1" dirty="0" err="1" smtClean="0"/>
              <a:t>социални</a:t>
            </a:r>
            <a:r>
              <a:rPr lang="ru-RU" b="1" dirty="0" smtClean="0"/>
              <a:t> </a:t>
            </a:r>
            <a:r>
              <a:rPr lang="ru-RU" b="1" dirty="0" err="1" smtClean="0"/>
              <a:t>медии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19050">
              <a:buNone/>
            </a:pPr>
            <a:r>
              <a:rPr lang="ru-RU" dirty="0" err="1" smtClean="0"/>
              <a:t>Цикъл</a:t>
            </a:r>
            <a:r>
              <a:rPr lang="ru-RU" dirty="0" smtClean="0"/>
              <a:t> </a:t>
            </a:r>
            <a:r>
              <a:rPr lang="ru-RU" b="1" dirty="0" err="1" smtClean="0"/>
              <a:t>онлайн</a:t>
            </a:r>
            <a:r>
              <a:rPr lang="ru-RU" b="1" dirty="0" smtClean="0"/>
              <a:t> обучения </a:t>
            </a:r>
            <a:r>
              <a:rPr lang="ru-RU" dirty="0" smtClean="0"/>
              <a:t>за </a:t>
            </a:r>
            <a:r>
              <a:rPr lang="ru-RU" dirty="0" err="1" smtClean="0"/>
              <a:t>представяне</a:t>
            </a:r>
            <a:r>
              <a:rPr lang="ru-RU" dirty="0" smtClean="0"/>
              <a:t> на </a:t>
            </a:r>
            <a:r>
              <a:rPr lang="ru-RU" dirty="0" err="1" smtClean="0"/>
              <a:t>библиотеките</a:t>
            </a:r>
            <a:r>
              <a:rPr lang="ru-RU" dirty="0" smtClean="0"/>
              <a:t> в </a:t>
            </a:r>
            <a:r>
              <a:rPr lang="ru-RU" dirty="0" err="1" smtClean="0"/>
              <a:t>социалните</a:t>
            </a:r>
            <a:r>
              <a:rPr lang="ru-RU" dirty="0" smtClean="0"/>
              <a:t> мрежи </a:t>
            </a:r>
            <a:r>
              <a:rPr lang="ru-RU" dirty="0" err="1" smtClean="0"/>
              <a:t>Pinterest</a:t>
            </a:r>
            <a:r>
              <a:rPr lang="ru-RU" dirty="0" smtClean="0"/>
              <a:t>, </a:t>
            </a:r>
            <a:r>
              <a:rPr lang="ru-RU" dirty="0" err="1" smtClean="0"/>
              <a:t>Instagram</a:t>
            </a:r>
            <a:r>
              <a:rPr lang="ru-RU" dirty="0" smtClean="0"/>
              <a:t>, </a:t>
            </a:r>
            <a:r>
              <a:rPr lang="ru-RU" dirty="0" err="1" smtClean="0"/>
              <a:t>Vimeo</a:t>
            </a:r>
            <a:r>
              <a:rPr lang="ru-RU" dirty="0" smtClean="0"/>
              <a:t> и </a:t>
            </a:r>
            <a:r>
              <a:rPr lang="ru-RU" dirty="0" err="1" smtClean="0"/>
              <a:t>Facebook</a:t>
            </a:r>
            <a:r>
              <a:rPr lang="ru-RU" dirty="0" smtClean="0"/>
              <a:t> чрез </a:t>
            </a:r>
            <a:r>
              <a:rPr lang="ru-RU" dirty="0" err="1" smtClean="0"/>
              <a:t>тематично</a:t>
            </a:r>
            <a:r>
              <a:rPr lang="ru-RU" dirty="0" smtClean="0"/>
              <a:t> </a:t>
            </a:r>
            <a:r>
              <a:rPr lang="ru-RU" dirty="0" err="1" smtClean="0"/>
              <a:t>обединяване</a:t>
            </a:r>
            <a:r>
              <a:rPr lang="ru-RU" dirty="0" smtClean="0"/>
              <a:t> на </a:t>
            </a:r>
            <a:r>
              <a:rPr lang="ru-RU" dirty="0" err="1" smtClean="0"/>
              <a:t>съдържание</a:t>
            </a:r>
            <a:r>
              <a:rPr lang="ru-RU" dirty="0" smtClean="0"/>
              <a:t>.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Картина 6" descr="snimk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501008"/>
            <a:ext cx="5256584" cy="25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54 -0.12075 L -1.94444E-6 4.09901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Онлайн</a:t>
            </a:r>
            <a:r>
              <a:rPr lang="ru-RU" b="1" dirty="0" smtClean="0"/>
              <a:t> обучения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за </a:t>
            </a:r>
            <a:r>
              <a:rPr lang="ru-RU" b="1" dirty="0" err="1" smtClean="0"/>
              <a:t>използване</a:t>
            </a:r>
            <a:r>
              <a:rPr lang="ru-RU" b="1" dirty="0" smtClean="0"/>
              <a:t> на </a:t>
            </a:r>
            <a:r>
              <a:rPr lang="ru-RU" b="1" dirty="0" err="1" smtClean="0"/>
              <a:t>социални</a:t>
            </a:r>
            <a:r>
              <a:rPr lang="ru-RU" b="1" dirty="0" smtClean="0"/>
              <a:t> </a:t>
            </a:r>
            <a:r>
              <a:rPr lang="ru-RU" b="1" dirty="0" err="1" smtClean="0"/>
              <a:t>медии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bg-BG" b="1" dirty="0" smtClean="0"/>
              <a:t>Предпоставки</a:t>
            </a:r>
            <a:endParaRPr lang="ru-RU" b="1" dirty="0" smtClean="0"/>
          </a:p>
          <a:p>
            <a:r>
              <a:rPr lang="ru-RU" dirty="0" err="1" smtClean="0"/>
              <a:t>Провеждане</a:t>
            </a:r>
            <a:r>
              <a:rPr lang="ru-RU" dirty="0" smtClean="0"/>
              <a:t> на </a:t>
            </a:r>
            <a:r>
              <a:rPr lang="ru-RU" dirty="0" err="1" smtClean="0"/>
              <a:t>формални</a:t>
            </a:r>
            <a:r>
              <a:rPr lang="ru-RU" dirty="0" smtClean="0"/>
              <a:t> и </a:t>
            </a:r>
            <a:r>
              <a:rPr lang="ru-RU" dirty="0" err="1" smtClean="0"/>
              <a:t>неформални</a:t>
            </a:r>
            <a:r>
              <a:rPr lang="ru-RU" dirty="0" smtClean="0"/>
              <a:t> обучения</a:t>
            </a:r>
          </a:p>
          <a:p>
            <a:r>
              <a:rPr lang="ru-RU" dirty="0" err="1" smtClean="0"/>
              <a:t>Провеждане</a:t>
            </a:r>
            <a:r>
              <a:rPr lang="ru-RU" dirty="0" smtClean="0"/>
              <a:t> на </a:t>
            </a:r>
            <a:r>
              <a:rPr lang="ru-RU" dirty="0" err="1" smtClean="0"/>
              <a:t>професионални</a:t>
            </a:r>
            <a:r>
              <a:rPr lang="ru-RU" dirty="0" smtClean="0"/>
              <a:t> обучения с </a:t>
            </a:r>
            <a:r>
              <a:rPr lang="ru-RU" dirty="0" err="1" smtClean="0"/>
              <a:t>използване</a:t>
            </a:r>
            <a:r>
              <a:rPr lang="ru-RU" dirty="0" smtClean="0"/>
              <a:t> на ИКТ</a:t>
            </a:r>
          </a:p>
          <a:p>
            <a:r>
              <a:rPr lang="ru-RU" dirty="0" err="1" smtClean="0"/>
              <a:t>Използване</a:t>
            </a:r>
            <a:r>
              <a:rPr lang="ru-RU" dirty="0" smtClean="0"/>
              <a:t> на </a:t>
            </a:r>
            <a:r>
              <a:rPr lang="ru-RU" dirty="0" err="1" smtClean="0"/>
              <a:t>платформи</a:t>
            </a:r>
            <a:r>
              <a:rPr lang="ru-RU" dirty="0" smtClean="0"/>
              <a:t> за дистанционно обучение (</a:t>
            </a:r>
            <a:r>
              <a:rPr lang="ru-RU" dirty="0" err="1" smtClean="0"/>
              <a:t>уебинари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Онлайн</a:t>
            </a:r>
            <a:r>
              <a:rPr lang="ru-RU" b="1" dirty="0" smtClean="0"/>
              <a:t> обучения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за </a:t>
            </a:r>
            <a:r>
              <a:rPr lang="ru-RU" b="1" dirty="0" err="1" smtClean="0"/>
              <a:t>използване</a:t>
            </a:r>
            <a:r>
              <a:rPr lang="ru-RU" b="1" dirty="0" smtClean="0"/>
              <a:t> на </a:t>
            </a:r>
            <a:r>
              <a:rPr lang="ru-RU" b="1" dirty="0" err="1" smtClean="0"/>
              <a:t>социални</a:t>
            </a:r>
            <a:r>
              <a:rPr lang="ru-RU" b="1" dirty="0" smtClean="0"/>
              <a:t> </a:t>
            </a:r>
            <a:r>
              <a:rPr lang="ru-RU" b="1" dirty="0" err="1" smtClean="0"/>
              <a:t>медии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bg-BG" b="1" dirty="0" smtClean="0"/>
              <a:t>Целеви групи</a:t>
            </a:r>
            <a:endParaRPr lang="ru-RU" b="1" dirty="0" smtClean="0"/>
          </a:p>
          <a:p>
            <a:r>
              <a:rPr lang="ru-RU" dirty="0" err="1" smtClean="0"/>
              <a:t>Обществени</a:t>
            </a:r>
            <a:r>
              <a:rPr lang="ru-RU" dirty="0" smtClean="0"/>
              <a:t> библиотеки</a:t>
            </a:r>
          </a:p>
          <a:p>
            <a:r>
              <a:rPr lang="ru-RU" dirty="0" err="1" smtClean="0"/>
              <a:t>Читалищни</a:t>
            </a:r>
            <a:r>
              <a:rPr lang="ru-RU" dirty="0" smtClean="0"/>
              <a:t> библиотеки</a:t>
            </a:r>
          </a:p>
          <a:p>
            <a:r>
              <a:rPr lang="ru-RU" dirty="0" err="1" smtClean="0"/>
              <a:t>Училищни</a:t>
            </a:r>
            <a:r>
              <a:rPr lang="ru-RU" dirty="0" smtClean="0"/>
              <a:t> библиотеки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Онлайн</a:t>
            </a:r>
            <a:r>
              <a:rPr lang="ru-RU" b="1" dirty="0" smtClean="0"/>
              <a:t> обучения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за </a:t>
            </a:r>
            <a:r>
              <a:rPr lang="ru-RU" b="1" dirty="0" err="1" smtClean="0"/>
              <a:t>използване</a:t>
            </a:r>
            <a:r>
              <a:rPr lang="ru-RU" b="1" dirty="0" smtClean="0"/>
              <a:t> на </a:t>
            </a:r>
            <a:r>
              <a:rPr lang="ru-RU" b="1" dirty="0" err="1" smtClean="0"/>
              <a:t>социални</a:t>
            </a:r>
            <a:r>
              <a:rPr lang="ru-RU" b="1" dirty="0" smtClean="0"/>
              <a:t> </a:t>
            </a:r>
            <a:r>
              <a:rPr lang="ru-RU" b="1" dirty="0" err="1" smtClean="0"/>
              <a:t>медии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b="1" dirty="0" err="1" smtClean="0"/>
              <a:t>Уебинар</a:t>
            </a:r>
            <a:r>
              <a:rPr lang="bg-BG" b="1" dirty="0" smtClean="0"/>
              <a:t> “Еко</a:t>
            </a:r>
            <a:r>
              <a:rPr lang="en-US" b="1" dirty="0" smtClean="0"/>
              <a:t>-</a:t>
            </a:r>
            <a:r>
              <a:rPr lang="bg-BG" b="1" dirty="0" smtClean="0"/>
              <a:t>библиотека” </a:t>
            </a:r>
            <a:r>
              <a:rPr lang="bg-BG" dirty="0" smtClean="0"/>
              <a:t>- </a:t>
            </a:r>
            <a:r>
              <a:rPr lang="en-US" dirty="0" err="1" smtClean="0"/>
              <a:t>примерен</a:t>
            </a:r>
            <a:r>
              <a:rPr lang="en-US" dirty="0" smtClean="0"/>
              <a:t> </a:t>
            </a:r>
            <a:r>
              <a:rPr lang="en-US" dirty="0" err="1" smtClean="0"/>
              <a:t>модел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разработване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нова</a:t>
            </a:r>
            <a:r>
              <a:rPr lang="en-US" dirty="0" smtClean="0"/>
              <a:t> </a:t>
            </a:r>
            <a:r>
              <a:rPr lang="en-US" dirty="0" err="1" smtClean="0"/>
              <a:t>библиотечна</a:t>
            </a:r>
            <a:r>
              <a:rPr lang="en-US" dirty="0" smtClean="0"/>
              <a:t> </a:t>
            </a:r>
            <a:r>
              <a:rPr lang="en-US" dirty="0" err="1" smtClean="0"/>
              <a:t>услуга</a:t>
            </a:r>
            <a:r>
              <a:rPr lang="en-US" dirty="0" smtClean="0"/>
              <a:t> </a:t>
            </a:r>
            <a:endParaRPr lang="bg-BG" dirty="0" smtClean="0"/>
          </a:p>
          <a:p>
            <a:r>
              <a:rPr lang="en-US" dirty="0" err="1" smtClean="0"/>
              <a:t>Показва</a:t>
            </a:r>
            <a:r>
              <a:rPr lang="en-US" dirty="0" smtClean="0"/>
              <a:t> </a:t>
            </a:r>
            <a:r>
              <a:rPr lang="en-US" dirty="0" err="1" smtClean="0"/>
              <a:t>възможностите</a:t>
            </a:r>
            <a:r>
              <a:rPr lang="en-US" dirty="0" smtClean="0"/>
              <a:t> 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социалните</a:t>
            </a:r>
            <a:r>
              <a:rPr lang="en-US" dirty="0" smtClean="0"/>
              <a:t> </a:t>
            </a:r>
            <a:r>
              <a:rPr lang="en-US" dirty="0" err="1" smtClean="0"/>
              <a:t>мрежи</a:t>
            </a:r>
            <a:r>
              <a:rPr lang="en-US" dirty="0" smtClean="0"/>
              <a:t> </a:t>
            </a:r>
            <a:r>
              <a:rPr lang="en-US" dirty="0" err="1" smtClean="0"/>
              <a:t>за</a:t>
            </a:r>
            <a:r>
              <a:rPr lang="en-US" dirty="0" smtClean="0"/>
              <a:t> </a:t>
            </a:r>
            <a:r>
              <a:rPr lang="en-US" dirty="0" err="1" smtClean="0"/>
              <a:t>промотиране</a:t>
            </a:r>
            <a:r>
              <a:rPr lang="en-US" dirty="0" smtClean="0"/>
              <a:t> 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библиотечно-информационни</a:t>
            </a:r>
            <a:r>
              <a:rPr lang="en-US" dirty="0" smtClean="0"/>
              <a:t> </a:t>
            </a:r>
            <a:r>
              <a:rPr lang="en-US" dirty="0" err="1" smtClean="0"/>
              <a:t>ресурси</a:t>
            </a:r>
            <a:r>
              <a:rPr lang="en-US" dirty="0" smtClean="0"/>
              <a:t>. </a:t>
            </a:r>
            <a:endParaRPr lang="bg-BG" dirty="0" smtClean="0"/>
          </a:p>
        </p:txBody>
      </p:sp>
      <p:pic>
        <p:nvPicPr>
          <p:cNvPr id="21506" name="Picture 2" descr="http://platform.brickme.org/_docs/6k6a0p363l49082xv8x2isj2s7s76a99/f47o50m58e3t8619rkc2cf3tn9rb6w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1820" y="3914353"/>
            <a:ext cx="3240360" cy="2322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Онлайн</a:t>
            </a:r>
            <a:r>
              <a:rPr lang="ru-RU" b="1" dirty="0" smtClean="0"/>
              <a:t> обучения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за </a:t>
            </a:r>
            <a:r>
              <a:rPr lang="ru-RU" b="1" dirty="0" err="1" smtClean="0"/>
              <a:t>използване</a:t>
            </a:r>
            <a:r>
              <a:rPr lang="ru-RU" b="1" dirty="0" smtClean="0"/>
              <a:t> на </a:t>
            </a:r>
            <a:r>
              <a:rPr lang="ru-RU" b="1" dirty="0" err="1" smtClean="0"/>
              <a:t>социални</a:t>
            </a:r>
            <a:r>
              <a:rPr lang="ru-RU" b="1" dirty="0" smtClean="0"/>
              <a:t> </a:t>
            </a:r>
            <a:r>
              <a:rPr lang="ru-RU" b="1" dirty="0" err="1" smtClean="0"/>
              <a:t>медии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4147" y="1484784"/>
            <a:ext cx="2300261" cy="354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204864"/>
            <a:ext cx="2543857" cy="354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2673" y="1844824"/>
            <a:ext cx="2377479" cy="354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dCountryRpt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Office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accent3"/>
        </a:solidFill>
        <a:ln w="25400" cap="rnd" cmpd="sng" algn="ctr">
          <a:noFill/>
          <a:prstDash val="soli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745B0B8-F12E-4BA6-AED8-2FA9328FAD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EdCountryRpt</Template>
  <TotalTime>0</TotalTime>
  <Words>924</Words>
  <Application>Microsoft Office PowerPoint</Application>
  <PresentationFormat>On-screen Show (4:3)</PresentationFormat>
  <Paragraphs>237</Paragraphs>
  <Slides>46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EdCountryRpt</vt:lpstr>
      <vt:lpstr>X-LIBRIS</vt:lpstr>
      <vt:lpstr>X-Libris потребителски ориентирани библиотечни услуги</vt:lpstr>
      <vt:lpstr>        x-libris потребителски ориентирани библиотечни услуги</vt:lpstr>
      <vt:lpstr>   x-LIBRIS 27-31 ЮЛИ 2015, ВАРНА</vt:lpstr>
      <vt:lpstr>Онлайн обучения  за използване на социални медии</vt:lpstr>
      <vt:lpstr>Онлайн обучения  за използване на социални медии</vt:lpstr>
      <vt:lpstr>Онлайн обучения  за използване на социални медии</vt:lpstr>
      <vt:lpstr>Онлайн обучения  за използване на социални медии</vt:lpstr>
      <vt:lpstr>Онлайн обучения  за използване на социални медии</vt:lpstr>
      <vt:lpstr>Онлайн обучения  за използване на социални медии</vt:lpstr>
      <vt:lpstr>Онлайн обучения  за използване на социални медии</vt:lpstr>
      <vt:lpstr>Slide 12</vt:lpstr>
      <vt:lpstr>Онлайн обучения  за използване на социални медии</vt:lpstr>
      <vt:lpstr>Онлайн обучения  за използване на социални медии</vt:lpstr>
      <vt:lpstr>Онлайн обучения  за използване на социални медии</vt:lpstr>
      <vt:lpstr>Дигитален куратор</vt:lpstr>
      <vt:lpstr>Дигитален куратор</vt:lpstr>
      <vt:lpstr>Дигитален куратор</vt:lpstr>
      <vt:lpstr>Дигитален куратор</vt:lpstr>
      <vt:lpstr>Дигитален куратор</vt:lpstr>
      <vt:lpstr>Slide 21</vt:lpstr>
      <vt:lpstr>Дигитален куратор</vt:lpstr>
      <vt:lpstr>Дигитален куратор</vt:lpstr>
      <vt:lpstr>Slide 24</vt:lpstr>
      <vt:lpstr>Maker-space</vt:lpstr>
      <vt:lpstr>Maker-space</vt:lpstr>
      <vt:lpstr>Maker-space</vt:lpstr>
      <vt:lpstr>Maker-space</vt:lpstr>
      <vt:lpstr>Maker-space</vt:lpstr>
      <vt:lpstr>Maker-space</vt:lpstr>
      <vt:lpstr>Maker-space</vt:lpstr>
      <vt:lpstr>Видеоуроци  “Опознай библиотеката”</vt:lpstr>
      <vt:lpstr>Видеоуроци  “Опознай библиотеката”</vt:lpstr>
      <vt:lpstr>Видеоуроци  “Опознай библиотеката”</vt:lpstr>
      <vt:lpstr>Видеоуроци  “Опознай библиотеката”</vt:lpstr>
      <vt:lpstr>Видеоуроци  “Опознай библиотеката”</vt:lpstr>
      <vt:lpstr>Видеоуроци  “Опознай библиотеката”</vt:lpstr>
      <vt:lpstr>Е-ПОТРЕБИТЕЛ</vt:lpstr>
      <vt:lpstr>Е-ПОТРЕБИТЕЛ</vt:lpstr>
      <vt:lpstr>Е-ПОТРЕБИТЕЛ</vt:lpstr>
      <vt:lpstr>Е-ПОТРЕБИТЕЛ</vt:lpstr>
      <vt:lpstr>Е-ПОТРЕБИТЕЛ</vt:lpstr>
      <vt:lpstr>Е-ПОТРЕБИТЕЛ</vt:lpstr>
      <vt:lpstr>Е-ПОТРЕБИТЕЛ</vt:lpstr>
      <vt:lpstr>Slide 45</vt:lpstr>
      <vt:lpstr>Нека превърнем  библиотекаТА в място за всеки!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2016-04-27T11:23:33Z</dcterms:created>
  <dcterms:modified xsi:type="dcterms:W3CDTF">2016-05-13T06:56:40Z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TC101659609990</vt:lpwstr>
  </property>
</Properties>
</file>