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70" r:id="rId4"/>
    <p:sldId id="258" r:id="rId5"/>
    <p:sldId id="278" r:id="rId6"/>
    <p:sldId id="263" r:id="rId7"/>
    <p:sldId id="274" r:id="rId8"/>
    <p:sldId id="275" r:id="rId9"/>
    <p:sldId id="276" r:id="rId10"/>
    <p:sldId id="267" r:id="rId11"/>
    <p:sldId id="277" r:id="rId12"/>
    <p:sldId id="271" r:id="rId13"/>
    <p:sldId id="28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6380" autoAdjust="0"/>
  </p:normalViewPr>
  <p:slideViewPr>
    <p:cSldViewPr snapToGrid="0">
      <p:cViewPr varScale="1">
        <p:scale>
          <a:sx n="54" d="100"/>
          <a:sy n="54" d="100"/>
        </p:scale>
        <p:origin x="-485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628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Z:\logo\znak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6611" y="5218272"/>
            <a:ext cx="1005227" cy="108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2" descr="Z:\logo\znak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6611" y="5479529"/>
            <a:ext cx="807647" cy="873770"/>
          </a:xfrm>
          <a:prstGeom prst="rect">
            <a:avLst/>
          </a:prstGeom>
          <a:noFill/>
        </p:spPr>
      </p:pic>
      <p:pic>
        <p:nvPicPr>
          <p:cNvPr id="9" name="Контейнер за съдържание 3" descr="xlibris_header.png"/>
          <p:cNvPicPr>
            <a:picLocks noChangeAspect="1"/>
          </p:cNvPicPr>
          <p:nvPr userDrawn="1"/>
        </p:nvPicPr>
        <p:blipFill>
          <a:blip r:embed="rId3" cstate="print"/>
          <a:srcRect r="83458"/>
          <a:stretch>
            <a:fillRect/>
          </a:stretch>
        </p:blipFill>
        <p:spPr>
          <a:xfrm>
            <a:off x="8660039" y="4838899"/>
            <a:ext cx="911919" cy="82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Z:\logo\znak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6611" y="5479529"/>
            <a:ext cx="807647" cy="873770"/>
          </a:xfrm>
          <a:prstGeom prst="rect">
            <a:avLst/>
          </a:prstGeom>
          <a:noFill/>
        </p:spPr>
      </p:pic>
      <p:pic>
        <p:nvPicPr>
          <p:cNvPr id="8" name="Контейнер за съдържание 3" descr="xlibris_header.png"/>
          <p:cNvPicPr>
            <a:picLocks noChangeAspect="1"/>
          </p:cNvPicPr>
          <p:nvPr userDrawn="1"/>
        </p:nvPicPr>
        <p:blipFill>
          <a:blip r:embed="rId3" cstate="print"/>
          <a:srcRect r="83458"/>
          <a:stretch>
            <a:fillRect/>
          </a:stretch>
        </p:blipFill>
        <p:spPr>
          <a:xfrm>
            <a:off x="8660039" y="4838899"/>
            <a:ext cx="911919" cy="82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2" descr="Z:\logo\znak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206611" y="5479529"/>
            <a:ext cx="807647" cy="873770"/>
          </a:xfrm>
          <a:prstGeom prst="rect">
            <a:avLst/>
          </a:prstGeom>
          <a:noFill/>
        </p:spPr>
      </p:pic>
      <p:pic>
        <p:nvPicPr>
          <p:cNvPr id="6" name="Контейнер за съдържание 3" descr="xlibris_header.png"/>
          <p:cNvPicPr>
            <a:picLocks noChangeAspect="1"/>
          </p:cNvPicPr>
          <p:nvPr userDrawn="1"/>
        </p:nvPicPr>
        <p:blipFill>
          <a:blip r:embed="rId3" cstate="print"/>
          <a:srcRect r="83458"/>
          <a:stretch>
            <a:fillRect/>
          </a:stretch>
        </p:blipFill>
        <p:spPr>
          <a:xfrm>
            <a:off x="8660039" y="4838899"/>
            <a:ext cx="911919" cy="82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A7F4-1BA7-4260-9B8B-6A91555577CF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257D-AAD7-478C-A23F-0D1F29614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1May2015\Lucy.m4v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X-</a:t>
            </a:r>
            <a:r>
              <a:rPr lang="en-US" sz="4900" b="1" dirty="0" err="1" smtClean="0"/>
              <a:t>LIBRIS</a:t>
            </a:r>
            <a:r>
              <a:rPr lang="en-US" dirty="0" smtClean="0"/>
              <a:t>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b="1" dirty="0" smtClean="0"/>
              <a:t>или библиотечната услуга като творчество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dirty="0" smtClean="0"/>
              <a:t>Иновативни умения и библиотечни услуги </a:t>
            </a:r>
            <a:r>
              <a:rPr lang="en-US" b="1" dirty="0" smtClean="0"/>
              <a:t>SMART 3.0</a:t>
            </a:r>
            <a:endParaRPr lang="en-US" b="1" dirty="0"/>
          </a:p>
        </p:txBody>
      </p:sp>
      <p:pic>
        <p:nvPicPr>
          <p:cNvPr id="4" name="Контейнер за съдържание 3" descr="xlibris_header.png"/>
          <p:cNvPicPr>
            <a:picLocks noChangeAspect="1"/>
          </p:cNvPicPr>
          <p:nvPr/>
        </p:nvPicPr>
        <p:blipFill>
          <a:blip r:embed="rId2" cstate="print"/>
          <a:srcRect r="83458"/>
          <a:stretch>
            <a:fillRect/>
          </a:stretch>
        </p:blipFill>
        <p:spPr>
          <a:xfrm>
            <a:off x="822324" y="504405"/>
            <a:ext cx="911919" cy="8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2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АКТИВНОСТ в рамките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bg-BG" dirty="0"/>
          </a:p>
        </p:txBody>
      </p:sp>
      <p:pic>
        <p:nvPicPr>
          <p:cNvPr id="7" name="Picture 6" descr="ANKARA-WORKSH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50" y="1017886"/>
            <a:ext cx="6799886" cy="3647856"/>
          </a:xfrm>
          <a:prstGeom prst="rect">
            <a:avLst/>
          </a:prstGeom>
        </p:spPr>
      </p:pic>
      <p:pic>
        <p:nvPicPr>
          <p:cNvPr id="8" name="Picture 7" descr="ANKARA-WORKSHO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26" y="489662"/>
            <a:ext cx="6799886" cy="4193263"/>
          </a:xfrm>
          <a:prstGeom prst="rect">
            <a:avLst/>
          </a:prstGeom>
        </p:spPr>
      </p:pic>
      <p:pic>
        <p:nvPicPr>
          <p:cNvPr id="10" name="Picture 9" descr="lit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25" y="665019"/>
            <a:ext cx="5380420" cy="4018501"/>
          </a:xfrm>
          <a:prstGeom prst="rect">
            <a:avLst/>
          </a:prstGeom>
        </p:spPr>
      </p:pic>
      <p:pic>
        <p:nvPicPr>
          <p:cNvPr id="11" name="Picture 10" descr="xlf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38" y="491835"/>
            <a:ext cx="5695628" cy="42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АКТИВНОСТ в рамките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en-US" dirty="0"/>
          </a:p>
        </p:txBody>
      </p:sp>
      <p:pic>
        <p:nvPicPr>
          <p:cNvPr id="10" name="Content Placeholder 9" descr="fl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955" y="650173"/>
            <a:ext cx="5622790" cy="4183084"/>
          </a:xfrm>
        </p:spPr>
      </p:pic>
      <p:pic>
        <p:nvPicPr>
          <p:cNvPr id="11" name="Picture 10" descr="shelf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06" y="914050"/>
            <a:ext cx="7592476" cy="4004501"/>
          </a:xfrm>
          <a:prstGeom prst="rect">
            <a:avLst/>
          </a:prstGeom>
        </p:spPr>
      </p:pic>
      <p:pic>
        <p:nvPicPr>
          <p:cNvPr id="12" name="Picture 11" descr="s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37" y="581881"/>
            <a:ext cx="7133409" cy="4319441"/>
          </a:xfrm>
          <a:prstGeom prst="rect">
            <a:avLst/>
          </a:prstGeom>
        </p:spPr>
      </p:pic>
      <p:pic>
        <p:nvPicPr>
          <p:cNvPr id="6" name="Picture 5" descr="flay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06" y="353989"/>
            <a:ext cx="7989800" cy="42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вниманието!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Регионална библиотека “Пенчо Славейков”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b="1" smtClean="0"/>
              <a:t>Деница </a:t>
            </a:r>
            <a:r>
              <a:rPr lang="bg-BG" b="1" smtClean="0"/>
              <a:t>Чолакова, Даниела </a:t>
            </a:r>
            <a:r>
              <a:rPr lang="bg-BG" b="1" dirty="0" smtClean="0"/>
              <a:t>Канева, </a:t>
            </a:r>
            <a:r>
              <a:rPr lang="bg-BG" b="1" dirty="0" smtClean="0"/>
              <a:t>Теменуга Калчева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ucy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9409" y="938152"/>
            <a:ext cx="6816436" cy="5112327"/>
          </a:xfrm>
          <a:prstGeom prst="rect">
            <a:avLst/>
          </a:prstGeom>
        </p:spPr>
      </p:pic>
      <p:pic>
        <p:nvPicPr>
          <p:cNvPr id="6" name="Picture 5" descr="luc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97" y="1167309"/>
            <a:ext cx="6192608" cy="462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zh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097" y="982412"/>
            <a:ext cx="5220502" cy="3476854"/>
          </a:xfrm>
        </p:spPr>
      </p:pic>
      <p:pic>
        <p:nvPicPr>
          <p:cNvPr id="11" name="Picture 10" descr="stud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89" y="1042761"/>
            <a:ext cx="5220000" cy="3370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Библиотеката и ученето през целия живот</a:t>
            </a:r>
            <a:endParaRPr lang="en-US" dirty="0"/>
          </a:p>
        </p:txBody>
      </p:sp>
      <p:pic>
        <p:nvPicPr>
          <p:cNvPr id="7" name="Picture 6" descr="dia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00" y="982800"/>
            <a:ext cx="5220000" cy="2923200"/>
          </a:xfrm>
          <a:prstGeom prst="rect">
            <a:avLst/>
          </a:prstGeom>
        </p:spPr>
      </p:pic>
      <p:pic>
        <p:nvPicPr>
          <p:cNvPr id="12290" name="Picture 2" descr="http://www.manager.bg/sites/default/files/styles/lightbox/public/mainimages/shutterstock_174838673.jpg?itok=IlOMY0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122" y="586602"/>
            <a:ext cx="5420767" cy="390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73" y="457200"/>
            <a:ext cx="5965507" cy="415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варненската библиотека </a:t>
            </a:r>
            <a:br>
              <a:rPr lang="bg-BG" dirty="0" smtClean="0"/>
            </a:br>
            <a:r>
              <a:rPr lang="bg-BG" dirty="0" smtClean="0"/>
              <a:t>до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Онлайн каталог</a:t>
            </a:r>
          </a:p>
          <a:p>
            <a:r>
              <a:rPr lang="bg-BG" dirty="0" smtClean="0"/>
              <a:t>Автоматизирана система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за </a:t>
            </a:r>
            <a:r>
              <a:rPr lang="bg-BG" dirty="0" err="1" smtClean="0"/>
              <a:t>книгозаемане</a:t>
            </a:r>
            <a:endParaRPr lang="bg-BG" dirty="0" smtClean="0"/>
          </a:p>
          <a:p>
            <a:r>
              <a:rPr lang="bg-BG" dirty="0" smtClean="0"/>
              <a:t>Варненска дигитална библиотека</a:t>
            </a:r>
          </a:p>
          <a:p>
            <a:r>
              <a:rPr lang="bg-BG" dirty="0" smtClean="0"/>
              <a:t>Онлайн заявка</a:t>
            </a:r>
          </a:p>
          <a:p>
            <a:r>
              <a:rPr lang="bg-BG" dirty="0" smtClean="0"/>
              <a:t>“Попитай библиотекаря”</a:t>
            </a:r>
          </a:p>
          <a:p>
            <a:r>
              <a:rPr lang="bg-BG" dirty="0" err="1" smtClean="0"/>
              <a:t>Блогове</a:t>
            </a:r>
            <a:r>
              <a:rPr lang="en-US" dirty="0" smtClean="0"/>
              <a:t> </a:t>
            </a:r>
            <a:r>
              <a:rPr lang="bg-BG" dirty="0" smtClean="0"/>
              <a:t>към сайта на библиотеката</a:t>
            </a:r>
          </a:p>
        </p:txBody>
      </p:sp>
      <p:pic>
        <p:nvPicPr>
          <p:cNvPr id="6" name="Picture 5" descr="inf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033" y="374602"/>
            <a:ext cx="5066127" cy="4007686"/>
          </a:xfrm>
          <a:prstGeom prst="rect">
            <a:avLst/>
          </a:prstGeom>
        </p:spPr>
      </p:pic>
      <p:pic>
        <p:nvPicPr>
          <p:cNvPr id="7" name="Picture 6" descr="s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959" y="518161"/>
            <a:ext cx="3991441" cy="35793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началото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bg-BG" dirty="0"/>
          </a:p>
        </p:txBody>
      </p:sp>
      <p:pic>
        <p:nvPicPr>
          <p:cNvPr id="2050" name="Picture 2" descr="D:\current\XL\xlıbrıs1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182" y="856933"/>
            <a:ext cx="3355657" cy="3396954"/>
          </a:xfrm>
          <a:prstGeom prst="rect">
            <a:avLst/>
          </a:prstGeom>
          <a:noFill/>
        </p:spPr>
      </p:pic>
      <p:pic>
        <p:nvPicPr>
          <p:cNvPr id="2051" name="Picture 3" descr="D:\current\XL\Erasmus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416" y="1765619"/>
            <a:ext cx="5610705" cy="160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Акцент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/>
              <a:t>    Създаване на методологии за разработване на нови библиотечни услуги</a:t>
            </a:r>
            <a:endParaRPr lang="en-US" b="1" dirty="0" smtClean="0"/>
          </a:p>
          <a:p>
            <a:r>
              <a:rPr lang="bg-BG" dirty="0" smtClean="0"/>
              <a:t>Каква е ролята на библиотекарите в следващото десетилетие?</a:t>
            </a:r>
          </a:p>
          <a:p>
            <a:r>
              <a:rPr lang="bg-BG" dirty="0" smtClean="0"/>
              <a:t>Как социалните мрежи въздействат на ежедневната работа с потребителите?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и задачи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4330" y="670810"/>
            <a:ext cx="8534400" cy="3615267"/>
          </a:xfrm>
        </p:spPr>
        <p:txBody>
          <a:bodyPr/>
          <a:lstStyle/>
          <a:p>
            <a:pPr>
              <a:buNone/>
            </a:pPr>
            <a:r>
              <a:rPr lang="bg-BG" b="1" dirty="0" smtClean="0"/>
              <a:t>Към потребителите</a:t>
            </a:r>
          </a:p>
          <a:p>
            <a:r>
              <a:rPr lang="bg-BG" dirty="0" smtClean="0"/>
              <a:t>нови способности и компетенции</a:t>
            </a:r>
          </a:p>
          <a:p>
            <a:r>
              <a:rPr lang="bg-BG" dirty="0" smtClean="0"/>
              <a:t>подобряване на ИКТ уменията</a:t>
            </a:r>
          </a:p>
          <a:p>
            <a:r>
              <a:rPr lang="bg-BG" dirty="0" smtClean="0"/>
              <a:t>нови възможности за обучения през целия живот</a:t>
            </a:r>
          </a:p>
          <a:p>
            <a:r>
              <a:rPr lang="bg-BG" dirty="0" smtClean="0"/>
              <a:t>разработване на дизайн на услуги</a:t>
            </a:r>
          </a:p>
          <a:p>
            <a:r>
              <a:rPr lang="bg-BG" dirty="0" smtClean="0"/>
              <a:t>обучение в нова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и задачи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b="1" dirty="0" smtClean="0"/>
              <a:t>Към библиотекарите</a:t>
            </a:r>
          </a:p>
          <a:p>
            <a:r>
              <a:rPr lang="bg-BG" dirty="0" smtClean="0"/>
              <a:t>иновативни обучения</a:t>
            </a:r>
          </a:p>
          <a:p>
            <a:r>
              <a:rPr lang="bg-BG" dirty="0" smtClean="0"/>
              <a:t>колегиални и </a:t>
            </a:r>
            <a:r>
              <a:rPr lang="bg-BG" dirty="0" err="1" smtClean="0"/>
              <a:t>междупоколенчески</a:t>
            </a:r>
            <a:r>
              <a:rPr lang="bg-BG" dirty="0" smtClean="0"/>
              <a:t> обучения</a:t>
            </a:r>
          </a:p>
          <a:p>
            <a:r>
              <a:rPr lang="bg-BG" dirty="0" smtClean="0"/>
              <a:t>изграждане на общество от практици</a:t>
            </a:r>
          </a:p>
          <a:p>
            <a:r>
              <a:rPr lang="bg-BG" dirty="0" smtClean="0"/>
              <a:t>обмен на добри практики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основна Дейност на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bg-BG" dirty="0"/>
          </a:p>
        </p:txBody>
      </p:sp>
      <p:pic>
        <p:nvPicPr>
          <p:cNvPr id="7" name="Picture 6" descr="ank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5" y="439387"/>
            <a:ext cx="6666613" cy="4416631"/>
          </a:xfrm>
          <a:prstGeom prst="rect">
            <a:avLst/>
          </a:prstGeom>
        </p:spPr>
      </p:pic>
      <p:pic>
        <p:nvPicPr>
          <p:cNvPr id="9" name="Picture 8" descr="litv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742054"/>
            <a:ext cx="7086638" cy="4114954"/>
          </a:xfrm>
          <a:prstGeom prst="rect">
            <a:avLst/>
          </a:prstGeom>
        </p:spPr>
      </p:pic>
      <p:pic>
        <p:nvPicPr>
          <p:cNvPr id="11" name="Picture 10" descr="le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90" y="965784"/>
            <a:ext cx="5873544" cy="389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xlibris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0" y="315685"/>
            <a:ext cx="7869123" cy="4615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Партньори в </a:t>
            </a:r>
            <a:r>
              <a:rPr lang="en-US" dirty="0" smtClean="0"/>
              <a:t>x-</a:t>
            </a:r>
            <a:r>
              <a:rPr lang="en-US" dirty="0" err="1" smtClean="0"/>
              <a:t>libris</a:t>
            </a:r>
            <a:endParaRPr lang="en-US" dirty="0"/>
          </a:p>
        </p:txBody>
      </p:sp>
      <p:pic>
        <p:nvPicPr>
          <p:cNvPr id="5" name="Content Placeholder 4" descr="hu_log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07527" y="3700056"/>
            <a:ext cx="509323" cy="705689"/>
          </a:xfrm>
        </p:spPr>
      </p:pic>
      <p:pic>
        <p:nvPicPr>
          <p:cNvPr id="6" name="Picture 5" descr="kabelsketal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73" y="1511703"/>
            <a:ext cx="373061" cy="404736"/>
          </a:xfrm>
          <a:prstGeom prst="rect">
            <a:avLst/>
          </a:prstGeom>
        </p:spPr>
      </p:pic>
      <p:pic>
        <p:nvPicPr>
          <p:cNvPr id="7" name="Picture 6" descr="radviliskis_logo_dou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369" y="400443"/>
            <a:ext cx="1050540" cy="466456"/>
          </a:xfrm>
          <a:prstGeom prst="rect">
            <a:avLst/>
          </a:prstGeom>
        </p:spPr>
      </p:pic>
      <p:pic>
        <p:nvPicPr>
          <p:cNvPr id="8" name="Picture 7" descr="sise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274" y="3117988"/>
            <a:ext cx="704916" cy="523002"/>
          </a:xfrm>
          <a:prstGeom prst="rect">
            <a:avLst/>
          </a:prstGeom>
        </p:spPr>
      </p:pic>
      <p:pic>
        <p:nvPicPr>
          <p:cNvPr id="9" name="Picture 8" descr="varna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525" y="3066107"/>
            <a:ext cx="572444" cy="615244"/>
          </a:xfrm>
          <a:prstGeom prst="rect">
            <a:avLst/>
          </a:prstGeom>
        </p:spPr>
      </p:pic>
      <p:pic>
        <p:nvPicPr>
          <p:cNvPr id="10" name="Picture 9" descr="wisamar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285" y="1528714"/>
            <a:ext cx="442352" cy="40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505</TotalTime>
  <Words>143</Words>
  <Application>Microsoft Office PowerPoint</Application>
  <PresentationFormat>Custom</PresentationFormat>
  <Paragraphs>35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Slice</vt:lpstr>
      <vt:lpstr>Custom Design</vt:lpstr>
      <vt:lpstr>X-LIBRIS  или библиотечната услуга като творчество</vt:lpstr>
      <vt:lpstr>Библиотеката и ученето през целия живот</vt:lpstr>
      <vt:lpstr>варненската библиотека  до x-libris</vt:lpstr>
      <vt:lpstr>началото на x-libris</vt:lpstr>
      <vt:lpstr>Акцент на x-libris</vt:lpstr>
      <vt:lpstr>Цели и задачи на x-libris</vt:lpstr>
      <vt:lpstr>цели и задачи на x-libris</vt:lpstr>
      <vt:lpstr>основна Дейност на x-libris</vt:lpstr>
      <vt:lpstr>Партньори в x-libris</vt:lpstr>
      <vt:lpstr>АКТИВНОСТ в рамките на x-libris</vt:lpstr>
      <vt:lpstr>АКТИВНОСТ в рамките на x-libris</vt:lpstr>
      <vt:lpstr>Благодарим за вниманието!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Varna Public Library</dc:creator>
  <cp:lastModifiedBy>Administrator</cp:lastModifiedBy>
  <cp:revision>137</cp:revision>
  <dcterms:created xsi:type="dcterms:W3CDTF">2014-09-12T02:12:56Z</dcterms:created>
  <dcterms:modified xsi:type="dcterms:W3CDTF">2015-05-08T13:52:49Z</dcterms:modified>
</cp:coreProperties>
</file>