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41"/>
  </p:notesMasterIdLst>
  <p:handoutMasterIdLst>
    <p:handoutMasterId r:id="rId42"/>
  </p:handoutMasterIdLst>
  <p:sldIdLst>
    <p:sldId id="256" r:id="rId2"/>
    <p:sldId id="261" r:id="rId3"/>
    <p:sldId id="280" r:id="rId4"/>
    <p:sldId id="329" r:id="rId5"/>
    <p:sldId id="333" r:id="rId6"/>
    <p:sldId id="335" r:id="rId7"/>
    <p:sldId id="336" r:id="rId8"/>
    <p:sldId id="337" r:id="rId9"/>
    <p:sldId id="346" r:id="rId10"/>
    <p:sldId id="347" r:id="rId11"/>
    <p:sldId id="349" r:id="rId12"/>
    <p:sldId id="300" r:id="rId13"/>
    <p:sldId id="298" r:id="rId14"/>
    <p:sldId id="297" r:id="rId15"/>
    <p:sldId id="339" r:id="rId16"/>
    <p:sldId id="341" r:id="rId17"/>
    <p:sldId id="367" r:id="rId18"/>
    <p:sldId id="398" r:id="rId19"/>
    <p:sldId id="350" r:id="rId20"/>
    <p:sldId id="351" r:id="rId21"/>
    <p:sldId id="352" r:id="rId22"/>
    <p:sldId id="371" r:id="rId23"/>
    <p:sldId id="372" r:id="rId24"/>
    <p:sldId id="370" r:id="rId25"/>
    <p:sldId id="373" r:id="rId26"/>
    <p:sldId id="394" r:id="rId27"/>
    <p:sldId id="376" r:id="rId28"/>
    <p:sldId id="391" r:id="rId29"/>
    <p:sldId id="375" r:id="rId30"/>
    <p:sldId id="390" r:id="rId31"/>
    <p:sldId id="377" r:id="rId32"/>
    <p:sldId id="384" r:id="rId33"/>
    <p:sldId id="388" r:id="rId34"/>
    <p:sldId id="389" r:id="rId35"/>
    <p:sldId id="382" r:id="rId36"/>
    <p:sldId id="383" r:id="rId37"/>
    <p:sldId id="385" r:id="rId38"/>
    <p:sldId id="392" r:id="rId39"/>
    <p:sldId id="393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A3"/>
    <a:srgbClr val="DFB66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858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2B3A3F5B-FBFF-4DA2-B6D1-E2EC75B976EF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882B4762-66D8-4F7E-A73F-FB873EF1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48FE3F6E-FE1A-4148-B1DC-5449F467B4BD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D4D17880-3581-4EC4-B0D0-63600C9FB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bg-BG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19251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2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C033D-2F2E-4052-8742-A3628E29B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91FFB-144A-4B14-A20E-D38477FB3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DA211-CD40-43E2-908E-7884CC805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CB5CE-A2F5-4E73-9F50-65C204FD9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58F3-AC70-4F0F-B4D3-F9CF9346B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4603-1ECF-42DA-9EE3-071CD0F8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FEE6D-F4FA-4644-8757-A2613C487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B6CF2-1FC3-4B40-A50D-4C3ACE845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AA2E4-394C-46D2-9C08-7F92577E5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EC9F4-26AF-4D27-A261-1C3EF6A20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FF0DA-755A-49F3-84C4-2DC31E811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0C258-8F15-475A-BB0E-61B8989A7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A6118-25D3-4F99-930F-F3AAC8925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9149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1914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fld id="{B5E4CAB0-EBF5-4185-BEF9-5E3DABD81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6" r:id="rId3"/>
    <p:sldLayoutId id="2147483705" r:id="rId4"/>
    <p:sldLayoutId id="2147483704" r:id="rId5"/>
    <p:sldLayoutId id="2147483703" r:id="rId6"/>
    <p:sldLayoutId id="2147483702" r:id="rId7"/>
    <p:sldLayoutId id="2147483701" r:id="rId8"/>
    <p:sldLayoutId id="2147483700" r:id="rId9"/>
    <p:sldLayoutId id="2147483699" r:id="rId10"/>
    <p:sldLayoutId id="2147483698" r:id="rId11"/>
    <p:sldLayoutId id="2147483697" r:id="rId12"/>
    <p:sldLayoutId id="2147483696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ILD17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688" y="533400"/>
            <a:ext cx="7721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4688" y="762000"/>
            <a:ext cx="7239000" cy="936625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b="1" dirty="0" smtClean="0"/>
              <a:t>Един щрих към реализация на програма “Глобални библиотеки” в малката общност 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919288" y="5756275"/>
            <a:ext cx="647700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bg-BG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Из опита на НЧ “Н. Й. Вапцаров-1896”  </a:t>
            </a:r>
            <a:br>
              <a:rPr lang="bg-BG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bg-BG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гр. Дългопол</a:t>
            </a:r>
            <a:endParaRPr lang="en-US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BILD48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304800"/>
            <a:ext cx="4541838" cy="3406616"/>
          </a:xfrm>
          <a:effectLst>
            <a:softEdge rad="112500"/>
          </a:effectLst>
        </p:spPr>
      </p:pic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11738" y="685800"/>
            <a:ext cx="4114800" cy="563563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dirty="0" smtClean="0"/>
              <a:t>Отбелязване Деня </a:t>
            </a:r>
            <a:r>
              <a:rPr lang="bg-BG" sz="2400" dirty="0"/>
              <a:t>на </a:t>
            </a:r>
            <a:r>
              <a:rPr lang="bg-BG" sz="2400" dirty="0" smtClean="0"/>
              <a:t>ромите – 8 април</a:t>
            </a:r>
            <a:br>
              <a:rPr lang="bg-BG" sz="2400" dirty="0" smtClean="0"/>
            </a:br>
            <a:endParaRPr lang="en-US" sz="2400" dirty="0" smtClean="0"/>
          </a:p>
        </p:txBody>
      </p:sp>
      <p:pic>
        <p:nvPicPr>
          <p:cNvPr id="5" name="Picture 3" descr="BILD56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5623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6" name="Picture 2" descr="BILD56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223" y="21336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905000"/>
            <a:ext cx="4038600" cy="30289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3810000"/>
            <a:ext cx="3502025" cy="2627313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85800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911725" y="1524000"/>
            <a:ext cx="411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bg-BG" sz="2000" dirty="0" smtClean="0"/>
              <a:t>Училищните проекти събират приятели на библиотеката </a:t>
            </a:r>
            <a:endParaRPr lang="en-US" sz="2000" dirty="0" smtClean="0"/>
          </a:p>
        </p:txBody>
      </p:sp>
      <p:pic>
        <p:nvPicPr>
          <p:cNvPr id="41987" name="Picture 3" descr="BILD513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457200"/>
            <a:ext cx="4648200" cy="3486150"/>
          </a:xfrm>
        </p:spPr>
      </p:pic>
      <p:pic>
        <p:nvPicPr>
          <p:cNvPr id="2969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6576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381000" y="4387850"/>
            <a:ext cx="43434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Tahoma" pitchFamily="34" charset="0"/>
              <a:buChar char="◊"/>
            </a:pPr>
            <a:r>
              <a:rPr lang="bg-BG"/>
              <a:t>На хартия или в електронен вид – с малко труд и с наличната техника всичко е лесно и приятно </a:t>
            </a:r>
          </a:p>
          <a:p>
            <a:pPr marL="285750" indent="-285750">
              <a:buFont typeface="Tahoma" pitchFamily="34" charset="0"/>
              <a:buChar char="◊"/>
            </a:pPr>
            <a:r>
              <a:rPr lang="bg-BG"/>
              <a:t>За изготвяне на реферати или създаване на презентации – учениците бързо намират нужната информация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BILD51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5307" y="307307"/>
            <a:ext cx="5631947" cy="4224420"/>
          </a:xfrm>
          <a:effectLst>
            <a:softEdge rad="112500"/>
          </a:effectLst>
        </p:spPr>
      </p:pic>
      <p:pic>
        <p:nvPicPr>
          <p:cNvPr id="46083" name="Picture 3" descr="BILD51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194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388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bg-BG" sz="2000" dirty="0" smtClean="0"/>
              <a:t>Отбелязване на бележити дати и годишнини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4036" name="Picture 4" descr="BILD51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28" y="310129"/>
            <a:ext cx="5157988" cy="386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 descr="BILD13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200400"/>
            <a:ext cx="43942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bg-BG" sz="2400" smtClean="0"/>
              <a:t>Андрей Германов – поетът на Камчийския край</a:t>
            </a:r>
            <a:endParaRPr lang="en-US" sz="2400" smtClean="0"/>
          </a:p>
        </p:txBody>
      </p:sp>
      <p:pic>
        <p:nvPicPr>
          <p:cNvPr id="48131" name="Picture 3" descr="BILD352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838200"/>
            <a:ext cx="7772400" cy="5829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BILD052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28600"/>
            <a:ext cx="4572000" cy="3429000"/>
          </a:xfrm>
        </p:spPr>
      </p:pic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274638"/>
            <a:ext cx="4267200" cy="487362"/>
          </a:xfrm>
        </p:spPr>
        <p:txBody>
          <a:bodyPr/>
          <a:lstStyle/>
          <a:p>
            <a:pPr eaLnBrk="1" hangingPunct="1">
              <a:defRPr/>
            </a:pPr>
            <a:r>
              <a:rPr lang="bg-BG" sz="2800" dirty="0" smtClean="0"/>
              <a:t>Творчески срещи </a:t>
            </a:r>
            <a:endParaRPr lang="en-US" sz="2800" dirty="0" smtClean="0"/>
          </a:p>
        </p:txBody>
      </p:sp>
      <p:pic>
        <p:nvPicPr>
          <p:cNvPr id="54274" name="Picture 2" descr="BILD05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6670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609600" y="5867400"/>
            <a:ext cx="5410200" cy="762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r>
              <a:rPr lang="bg-BG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 авторката на книгата “Андрей Германов – човекът и учителят” Менча Жечева</a:t>
            </a:r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/>
      <p:bldP spid="2201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5" descr="BILD08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4" descr="BILD08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02895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1000" y="5410200"/>
            <a:ext cx="396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/>
              <a:t>Среща с младата поетеса Елена Танева и Менча Жечева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257-420-large"/>
          <p:cNvPicPr>
            <a:picLocks noChangeAspect="1" noChangeArrowheads="1"/>
          </p:cNvPicPr>
          <p:nvPr/>
        </p:nvPicPr>
        <p:blipFill>
          <a:blip r:embed="rId2"/>
          <a:srcRect l="15334" r="15334"/>
          <a:stretch>
            <a:fillRect/>
          </a:stretch>
        </p:blipFill>
        <p:spPr bwMode="auto">
          <a:xfrm>
            <a:off x="304800" y="304800"/>
            <a:ext cx="13747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8229600" cy="1143000"/>
          </a:xfrm>
        </p:spPr>
        <p:txBody>
          <a:bodyPr/>
          <a:lstStyle/>
          <a:p>
            <a:r>
              <a:rPr lang="bg-BG" sz="2400" smtClean="0">
                <a:effectLst/>
              </a:rPr>
              <a:t>Представяне на книгата на Анчо Калоянов </a:t>
            </a:r>
            <a:br>
              <a:rPr lang="bg-BG" sz="2400" smtClean="0">
                <a:effectLst/>
              </a:rPr>
            </a:br>
            <a:r>
              <a:rPr lang="bg-BG" sz="2400" smtClean="0">
                <a:effectLst/>
              </a:rPr>
              <a:t>“Разигра се Черно море – 101 български народни </a:t>
            </a:r>
            <a:br>
              <a:rPr lang="bg-BG" sz="2400" smtClean="0">
                <a:effectLst/>
              </a:rPr>
            </a:br>
            <a:r>
              <a:rPr lang="bg-BG" sz="2400" smtClean="0">
                <a:effectLst/>
              </a:rPr>
              <a:t>песни за морето”</a:t>
            </a:r>
            <a:endParaRPr lang="en-US" sz="2400" smtClean="0">
              <a:effectLst/>
            </a:endParaRPr>
          </a:p>
        </p:txBody>
      </p:sp>
      <p:pic>
        <p:nvPicPr>
          <p:cNvPr id="60424" name="Picture 8" descr="061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514600"/>
            <a:ext cx="4038600" cy="2614613"/>
          </a:xfrm>
        </p:spPr>
      </p:pic>
      <p:pic>
        <p:nvPicPr>
          <p:cNvPr id="60425" name="Picture 9" descr="060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 t="2289" r="1515" b="1573"/>
          <a:stretch>
            <a:fillRect/>
          </a:stretch>
        </p:blipFill>
        <p:spPr>
          <a:xfrm>
            <a:off x="4800600" y="1524000"/>
            <a:ext cx="3733800" cy="2413000"/>
          </a:xfrm>
        </p:spPr>
      </p:pic>
      <p:pic>
        <p:nvPicPr>
          <p:cNvPr id="60426" name="Picture 10" descr="062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4800600" y="4114800"/>
            <a:ext cx="3657600" cy="23447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bg-BG" sz="2800" dirty="0" smtClean="0"/>
              <a:t>Партньори на библиотеката</a:t>
            </a:r>
            <a:endParaRPr 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bg-BG" sz="2400" dirty="0" smtClean="0"/>
              <a:t>НУ Иван Вазов</a:t>
            </a:r>
          </a:p>
          <a:p>
            <a:pPr>
              <a:defRPr/>
            </a:pPr>
            <a:r>
              <a:rPr lang="bg-BG" sz="2400" dirty="0" smtClean="0"/>
              <a:t>СОУ „Св. Кл. Охридски“</a:t>
            </a:r>
          </a:p>
          <a:p>
            <a:pPr>
              <a:defRPr/>
            </a:pPr>
            <a:r>
              <a:rPr lang="bg-BG" sz="2400" dirty="0" smtClean="0"/>
              <a:t>Исторически музей </a:t>
            </a:r>
          </a:p>
          <a:p>
            <a:pPr>
              <a:defRPr/>
            </a:pPr>
            <a:r>
              <a:rPr lang="bg-BG" sz="2400" dirty="0" smtClean="0"/>
              <a:t>Община Дългопол</a:t>
            </a:r>
            <a:endParaRPr lang="en-US" sz="2400" dirty="0"/>
          </a:p>
        </p:txBody>
      </p:sp>
      <p:pic>
        <p:nvPicPr>
          <p:cNvPr id="36867" name="Picture 4" descr="BILD47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1430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 descr="IMG_335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038600"/>
            <a:ext cx="3201988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8" descr="505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114800"/>
            <a:ext cx="282098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2" grpId="0"/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ANd9GcSn9CBgslT_mNwrKDs1EebXIASzUAQ2L5ZixwzPvP5Qo0lBcQ7G"/>
          <p:cNvPicPr>
            <a:picLocks noChangeAspect="1" noChangeArrowheads="1"/>
          </p:cNvPicPr>
          <p:nvPr/>
        </p:nvPicPr>
        <p:blipFill>
          <a:blip r:embed="rId2"/>
          <a:srcRect l="20364" t="4372" r="21454" b="3825"/>
          <a:stretch>
            <a:fillRect/>
          </a:stretch>
        </p:blipFill>
        <p:spPr bwMode="auto">
          <a:xfrm>
            <a:off x="7391400" y="609600"/>
            <a:ext cx="12334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762000"/>
            <a:ext cx="5791200" cy="12192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bg-BG" sz="1600" smtClean="0"/>
              <a:t>Библиотеката при НЧ “Н. Й. Вапцаров - 1896” гр. Дългопол е част от семейството на Глобалните библиотеки от 2009</a:t>
            </a:r>
          </a:p>
          <a:p>
            <a:pPr>
              <a:lnSpc>
                <a:spcPct val="80000"/>
              </a:lnSpc>
              <a:defRPr/>
            </a:pPr>
            <a:r>
              <a:rPr lang="bg-BG" sz="1600" smtClean="0"/>
              <a:t>Получихме 6 настолни и 1 преносим компютър, мултимедия и мултифункционално устройство</a:t>
            </a:r>
            <a:endParaRPr lang="en-US" sz="1600" smtClean="0"/>
          </a:p>
        </p:txBody>
      </p:sp>
      <p:pic>
        <p:nvPicPr>
          <p:cNvPr id="10244" name="Picture 4" descr="BILD4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2362200"/>
            <a:ext cx="4038600" cy="3028950"/>
          </a:xfrm>
        </p:spPr>
      </p:pic>
      <p:pic>
        <p:nvPicPr>
          <p:cNvPr id="5" name="Picture 4" descr="BILD40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3622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bg-BG" sz="2400" dirty="0" smtClean="0"/>
              <a:t>В партньорство с Бюрото по труда</a:t>
            </a:r>
            <a:endParaRPr lang="en-US" sz="2400" dirty="0" smtClean="0"/>
          </a:p>
        </p:txBody>
      </p:sp>
      <p:pic>
        <p:nvPicPr>
          <p:cNvPr id="61443" name="Picture 3" descr="BILD58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2"/>
          </a:xfrm>
          <a:effectLst>
            <a:softEdge rad="112500"/>
          </a:effectLst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691063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bg-BG" dirty="0" smtClean="0"/>
              <a:t>Курсистите получиха нагледни материали и търсеха информация в итернет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bg-BG" dirty="0" smtClean="0"/>
              <a:t>Възползваха се от възможността да си направят автобиография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bg-BG" dirty="0" smtClean="0"/>
              <a:t>След завършване на обучението продължиха да посещават библиотеката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bg-BG" dirty="0" smtClean="0"/>
              <a:t>За някои от тях това им помогна да подобрят своите умения за работа с компютър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bg-BG" dirty="0" smtClean="0"/>
              <a:t>Други проявиха желание да се научат да използват интернет комуникацията и електронните услуги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6" grpId="0"/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62467" name="Picture 3" descr="BILD583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0" y="2971800"/>
            <a:ext cx="4876800" cy="3657600"/>
          </a:xfrm>
          <a:effectLst>
            <a:softEdge rad="112500"/>
          </a:effectLst>
        </p:spPr>
      </p:pic>
      <p:pic>
        <p:nvPicPr>
          <p:cNvPr id="4" name="Picture 3" descr="BILD58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BILD629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52600" y="762000"/>
            <a:ext cx="5791200" cy="4343400"/>
          </a:xfrm>
          <a:effectLst>
            <a:softEdge rad="112500"/>
          </a:effectLst>
        </p:spPr>
      </p:pic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808038"/>
          </a:xfrm>
        </p:spPr>
        <p:txBody>
          <a:bodyPr/>
          <a:lstStyle/>
          <a:p>
            <a:r>
              <a:rPr lang="bg-BG" sz="3600" smtClean="0">
                <a:effectLst/>
              </a:rPr>
              <a:t>Доброволци в библиотеката</a:t>
            </a:r>
            <a:endParaRPr lang="en-US" sz="3600" smtClean="0">
              <a:effectLst/>
            </a:endParaRP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143000" y="5105400"/>
            <a:ext cx="74676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Tahoma" pitchFamily="34" charset="0"/>
              <a:buChar char="◊"/>
            </a:pPr>
            <a:r>
              <a:rPr lang="bg-BG"/>
              <a:t>Доброволческият труд – възможност да си полезен и да си част от библиотеката</a:t>
            </a:r>
          </a:p>
          <a:p>
            <a:pPr marL="285750" indent="-285750" eaLnBrk="0" hangingPunct="0">
              <a:spcBef>
                <a:spcPct val="50000"/>
              </a:spcBef>
              <a:buFont typeface="Tahoma" pitchFamily="34" charset="0"/>
              <a:buChar char="◊"/>
            </a:pPr>
            <a:r>
              <a:rPr lang="bg-BG"/>
              <a:t> Доброволците оказват помощ на сърфиращите в интернет</a:t>
            </a:r>
          </a:p>
          <a:p>
            <a:pPr marL="285750" indent="-285750" eaLnBrk="0" hangingPunct="0">
              <a:spcBef>
                <a:spcPct val="50000"/>
              </a:spcBef>
              <a:buFont typeface="Tahoma" pitchFamily="34" charset="0"/>
              <a:buChar char="◊"/>
            </a:pPr>
            <a:r>
              <a:rPr lang="bg-BG"/>
              <a:t> Помагат на свои съученици да си намерят нужната информация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BILD628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52400" y="0"/>
            <a:ext cx="6070600" cy="45529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6325" name="Picture 5" descr="BILD628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5715000"/>
            <a:ext cx="5791200" cy="792163"/>
          </a:xfrm>
        </p:spPr>
        <p:txBody>
          <a:bodyPr/>
          <a:lstStyle/>
          <a:p>
            <a:r>
              <a:rPr lang="bg-BG" sz="2000" smtClean="0">
                <a:effectLst/>
              </a:rPr>
              <a:t>Обслужването на читатели – интересно и предпочитано занимание от доброволците</a:t>
            </a:r>
            <a:endParaRPr lang="en-US" sz="200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bg-BG" smtClean="0">
              <a:effectLst/>
            </a:endParaRPr>
          </a:p>
        </p:txBody>
      </p:sp>
      <p:pic>
        <p:nvPicPr>
          <p:cNvPr id="51204" name="Picture 4" descr="BILD629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 rot="21259775">
            <a:off x="381000" y="577453"/>
            <a:ext cx="4724400" cy="3543300"/>
          </a:xfrm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868676">
            <a:off x="5198465" y="955476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1" name="Picture 11" descr="BILD628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3048000" y="4042512"/>
            <a:ext cx="3581400" cy="2686050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8" descr="BILD625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581400" y="3600450"/>
            <a:ext cx="4343400" cy="3257550"/>
          </a:xfrm>
          <a:effectLst>
            <a:softEdge rad="112500"/>
          </a:effectLst>
        </p:spPr>
      </p:pic>
      <p:pic>
        <p:nvPicPr>
          <p:cNvPr id="57353" name="Picture 9" descr="BILD626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038600" y="-6927"/>
            <a:ext cx="5105400" cy="3829050"/>
          </a:xfrm>
          <a:effectLst>
            <a:softEdge rad="112500"/>
          </a:effectLst>
        </p:spPr>
      </p:pic>
      <p:pic>
        <p:nvPicPr>
          <p:cNvPr id="57354" name="Picture 10" descr="BILD626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231775" y="3813175"/>
            <a:ext cx="3467100" cy="2600325"/>
          </a:xfrm>
          <a:effectLst>
            <a:softEdge rad="112500"/>
          </a:effectLst>
        </p:spPr>
      </p:pic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-228600" y="304800"/>
            <a:ext cx="5029200" cy="868363"/>
          </a:xfrm>
        </p:spPr>
        <p:txBody>
          <a:bodyPr/>
          <a:lstStyle/>
          <a:p>
            <a:r>
              <a:rPr lang="bg-BG" sz="2400" smtClean="0">
                <a:effectLst/>
              </a:rPr>
              <a:t>Детско художествено ателие “Библиотеката”</a:t>
            </a:r>
            <a:endParaRPr lang="en-US" sz="2400" smtClean="0">
              <a:effectLst/>
            </a:endParaRP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0" y="1524000"/>
            <a:ext cx="4495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Tahoma" pitchFamily="34" charset="0"/>
              <a:buChar char="◊"/>
            </a:pPr>
            <a:r>
              <a:rPr lang="bg-BG"/>
              <a:t>Тук децата развиват творческите си заложби </a:t>
            </a:r>
          </a:p>
          <a:p>
            <a:pPr marL="285750" indent="-285750" eaLnBrk="0" hangingPunct="0">
              <a:spcBef>
                <a:spcPct val="50000"/>
              </a:spcBef>
              <a:buFont typeface="Tahoma" pitchFamily="34" charset="0"/>
              <a:buChar char="◊"/>
            </a:pPr>
            <a:r>
              <a:rPr lang="bg-BG"/>
              <a:t>Имат възможност да изразят себе си </a:t>
            </a:r>
          </a:p>
          <a:p>
            <a:pPr marL="285750" indent="-285750" eaLnBrk="0" hangingPunct="0">
              <a:spcBef>
                <a:spcPct val="50000"/>
              </a:spcBef>
              <a:buFont typeface="Tahoma" pitchFamily="34" charset="0"/>
              <a:buChar char="◊"/>
            </a:pPr>
            <a:r>
              <a:rPr lang="bg-BG"/>
              <a:t>Да развиват въображението си </a:t>
            </a:r>
          </a:p>
          <a:p>
            <a:pPr marL="285750" indent="-285750" eaLnBrk="0" hangingPunct="0">
              <a:spcBef>
                <a:spcPct val="50000"/>
              </a:spcBef>
              <a:buFont typeface="Tahoma" pitchFamily="34" charset="0"/>
              <a:buChar char="◊"/>
            </a:pPr>
            <a:r>
              <a:rPr lang="bg-BG"/>
              <a:t>Да творят и представят своите идеи</a:t>
            </a:r>
          </a:p>
          <a:p>
            <a:pPr marL="285750" indent="-285750" eaLnBrk="0" hangingPunct="0">
              <a:spcBef>
                <a:spcPct val="50000"/>
              </a:spcBef>
              <a:buFontTx/>
              <a:buChar char="•"/>
            </a:pP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573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ILD521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49387">
            <a:off x="4594220" y="3622333"/>
            <a:ext cx="3556000" cy="2667000"/>
          </a:xfrm>
          <a:prstGeom prst="rect">
            <a:avLst/>
          </a:prstGeom>
          <a:ln>
            <a:noFill/>
          </a:ln>
          <a:effectLst>
            <a:softEdge rad="127000"/>
          </a:effectLst>
          <a:extLst/>
        </p:spPr>
      </p:pic>
      <p:pic>
        <p:nvPicPr>
          <p:cNvPr id="9" name="Picture 3" descr="BILD519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1009118">
            <a:off x="247939" y="432085"/>
            <a:ext cx="3886200" cy="2914650"/>
          </a:xfrm>
          <a:prstGeom prst="rect">
            <a:avLst/>
          </a:prstGeom>
          <a:ln>
            <a:noFill/>
          </a:ln>
          <a:effectLst>
            <a:softEdge rad="317500"/>
          </a:effectLst>
          <a:extLst/>
        </p:spPr>
      </p:pic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848600" cy="685800"/>
          </a:xfrm>
        </p:spPr>
        <p:txBody>
          <a:bodyPr/>
          <a:lstStyle/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10" name="Picture 3" descr="BILD552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 rot="618633">
            <a:off x="4648200" y="609600"/>
            <a:ext cx="3715109" cy="2786332"/>
          </a:xfrm>
          <a:effectLst>
            <a:softEdge rad="112500"/>
          </a:effectLst>
        </p:spPr>
      </p:pic>
      <p:pic>
        <p:nvPicPr>
          <p:cNvPr id="11" name="Picture 3" descr="BILD55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5150">
            <a:off x="656394" y="3725037"/>
            <a:ext cx="3376131" cy="253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25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25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21211755">
            <a:off x="304800" y="327660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82800" y="287482"/>
            <a:ext cx="4978400" cy="3733800"/>
          </a:xfrm>
          <a:effectLst>
            <a:softEdge rad="112500"/>
          </a:effectLst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503158">
            <a:off x="4625149" y="3446745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600200"/>
            <a:ext cx="4914900" cy="368617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6400" y="838200"/>
            <a:ext cx="3200400" cy="24003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486400" y="3810000"/>
            <a:ext cx="3276600" cy="24574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 descr="BILD40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4724400" y="498764"/>
            <a:ext cx="3860800" cy="2895600"/>
          </a:xfrm>
          <a:effectLst>
            <a:softEdge rad="112500"/>
          </a:effectLst>
        </p:spPr>
      </p:pic>
      <p:pic>
        <p:nvPicPr>
          <p:cNvPr id="61449" name="Picture 9" descr="BILD40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838200" y="1295400"/>
            <a:ext cx="3098800" cy="2324100"/>
          </a:xfrm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16973" y="3657600"/>
            <a:ext cx="3702627" cy="2776970"/>
          </a:xfrm>
          <a:effectLst>
            <a:softEdge rad="112500"/>
          </a:effectLst>
        </p:spPr>
      </p:pic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>
          <a:xfrm>
            <a:off x="-228600" y="228600"/>
            <a:ext cx="5576888" cy="1143000"/>
          </a:xfrm>
        </p:spPr>
        <p:txBody>
          <a:bodyPr/>
          <a:lstStyle/>
          <a:p>
            <a:r>
              <a:rPr lang="bg-BG" sz="2400" smtClean="0">
                <a:effectLst/>
              </a:rPr>
              <a:t>Библиотеката – място за среща </a:t>
            </a:r>
            <a:br>
              <a:rPr lang="bg-BG" sz="2400" smtClean="0">
                <a:effectLst/>
              </a:rPr>
            </a:br>
            <a:r>
              <a:rPr lang="bg-BG" sz="2400" smtClean="0">
                <a:effectLst/>
              </a:rPr>
              <a:t>на различни поколения </a:t>
            </a:r>
            <a:endParaRPr lang="en-US" sz="2400" smtClean="0">
              <a:effectLst/>
            </a:endParaRP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 bwMode="auto">
          <a:xfrm>
            <a:off x="4419600" y="32766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" name="Picture 4" descr="BILD58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667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BILD58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581400"/>
            <a:ext cx="3879850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050" y="3595688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BILD04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048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981200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1143000"/>
          </a:xfrm>
        </p:spPr>
        <p:txBody>
          <a:bodyPr/>
          <a:lstStyle/>
          <a:p>
            <a:pPr>
              <a:defRPr/>
            </a:pPr>
            <a:r>
              <a:rPr lang="bg-BG" sz="2400" dirty="0" smtClean="0"/>
              <a:t>Жените от фолклорната група са редовни посетители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8600" y="1066800"/>
            <a:ext cx="4040188" cy="3030141"/>
          </a:xfrm>
          <a:effectLst>
            <a:softEdge rad="112500"/>
          </a:effectLst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381000" y="4724400"/>
            <a:ext cx="8305800" cy="1401763"/>
          </a:xfrm>
        </p:spPr>
        <p:txBody>
          <a:bodyPr/>
          <a:lstStyle/>
          <a:p>
            <a:pPr>
              <a:defRPr/>
            </a:pPr>
            <a:r>
              <a:rPr lang="bg-BG" sz="2000" dirty="0" smtClean="0"/>
              <a:t>Тук те гледат записите от участията си в празничните концертни програми или традиционните празници като Бабинден например </a:t>
            </a:r>
          </a:p>
          <a:p>
            <a:pPr>
              <a:defRPr/>
            </a:pPr>
            <a:r>
              <a:rPr lang="bg-BG" sz="2000" dirty="0"/>
              <a:t>Обсъждат </a:t>
            </a:r>
            <a:r>
              <a:rPr lang="bg-BG" sz="2000" dirty="0" smtClean="0"/>
              <a:t>своето представяне и </a:t>
            </a:r>
            <a:r>
              <a:rPr lang="bg-BG" sz="2000" dirty="0"/>
              <a:t>споделят впечатления</a:t>
            </a:r>
            <a:endParaRPr lang="en-US" sz="2000" dirty="0"/>
          </a:p>
          <a:p>
            <a:pPr>
              <a:defRPr/>
            </a:pPr>
            <a:r>
              <a:rPr lang="bg-BG" sz="2000" dirty="0" smtClean="0"/>
              <a:t>По интернет изпращат заявки за участие в различни флоклорни събори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Grp="1" noChangeArrowheads="1"/>
          </p:cNvSpPr>
          <p:nvPr>
            <p:ph type="title"/>
          </p:nvPr>
        </p:nvSpPr>
        <p:spPr>
          <a:xfrm>
            <a:off x="4495800" y="4876800"/>
            <a:ext cx="4419600" cy="1143000"/>
          </a:xfrm>
        </p:spPr>
        <p:txBody>
          <a:bodyPr/>
          <a:lstStyle/>
          <a:p>
            <a:r>
              <a:rPr lang="bg-BG" sz="2000" smtClean="0">
                <a:effectLst/>
              </a:rPr>
              <a:t>Ваканцията е време за интересни занимания</a:t>
            </a:r>
            <a:endParaRPr lang="en-US" sz="2000" smtClean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46205">
            <a:off x="4276725" y="981075"/>
            <a:ext cx="4340225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3886200"/>
            <a:ext cx="3543300" cy="2657475"/>
          </a:xfrm>
        </p:spPr>
      </p:pic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1905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bg-BG"/>
          </a:p>
        </p:txBody>
      </p:sp>
      <p:pic>
        <p:nvPicPr>
          <p:cNvPr id="66570" name="Picture 10" descr="BILD63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 rot="20993286">
            <a:off x="304800" y="533400"/>
            <a:ext cx="3759200" cy="2819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642938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63" y="1027113"/>
            <a:ext cx="31242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617012">
            <a:off x="4800600" y="3407891"/>
            <a:ext cx="3616036" cy="2714105"/>
          </a:xfrm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39715">
            <a:off x="500657" y="3476470"/>
            <a:ext cx="3432281" cy="257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51696" y="2216794"/>
            <a:ext cx="4139397" cy="3105129"/>
          </a:xfrm>
          <a:effectLst>
            <a:softEdge rad="112500"/>
          </a:effectLst>
        </p:spPr>
      </p:pic>
      <p:pic>
        <p:nvPicPr>
          <p:cNvPr id="7" name="Picture 11" descr="P1010138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90500" y="36576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9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21344" y="465880"/>
            <a:ext cx="4249840" cy="3187653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84800" y="3962400"/>
            <a:ext cx="3419475" cy="2565400"/>
          </a:xfrm>
          <a:effectLst>
            <a:softEdge rad="11250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381000"/>
            <a:ext cx="4038600" cy="3028950"/>
          </a:xfrm>
          <a:effectLst>
            <a:softEdge rad="112500"/>
          </a:effectLst>
        </p:spPr>
      </p:pic>
      <p:pic>
        <p:nvPicPr>
          <p:cNvPr id="7" name="Content Placeholder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71463"/>
            <a:ext cx="3124200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8200" y="3048000"/>
            <a:ext cx="4038600" cy="3028950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8600" y="2971800"/>
            <a:ext cx="4875415" cy="3657600"/>
          </a:xfrm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4953000" cy="371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292100" y="4267200"/>
            <a:ext cx="5029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96875" indent="-396875">
              <a:spcBef>
                <a:spcPct val="50000"/>
              </a:spcBef>
              <a:buFont typeface="Tahoma" pitchFamily="34" charset="0"/>
              <a:buChar char="◊"/>
            </a:pPr>
            <a:r>
              <a:rPr lang="bg-BG"/>
              <a:t>Посрещнат с голям интерес </a:t>
            </a:r>
          </a:p>
          <a:p>
            <a:pPr marL="396875" indent="-396875">
              <a:spcBef>
                <a:spcPct val="50000"/>
              </a:spcBef>
              <a:buFont typeface="Tahoma" pitchFamily="34" charset="0"/>
              <a:buChar char="◊"/>
            </a:pPr>
            <a:r>
              <a:rPr lang="bg-BG"/>
              <a:t>Хора в пенсионна възраст навлизат в света на компютрите и интернет</a:t>
            </a:r>
          </a:p>
          <a:p>
            <a:pPr marL="396875" indent="-396875">
              <a:spcBef>
                <a:spcPct val="50000"/>
              </a:spcBef>
              <a:buFont typeface="Tahoma" pitchFamily="34" charset="0"/>
              <a:buChar char="◊"/>
            </a:pPr>
            <a:r>
              <a:rPr lang="bg-BG"/>
              <a:t>С всеки изминал час интересът става все по-голям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88" y="1066800"/>
            <a:ext cx="4227512" cy="80803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 по начална компютърна грамотност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BILD62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28600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4187825" cy="7588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sz="2400" dirty="0" smtClean="0">
                <a:solidFill>
                  <a:schemeClr val="accent6">
                    <a:tint val="1000"/>
                  </a:schemeClr>
                </a:solidFill>
              </a:rPr>
              <a:t>Технологиите привличат хора от всички възрасти</a:t>
            </a:r>
            <a:endParaRPr lang="en-US" sz="2400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925763"/>
            <a:ext cx="4876800" cy="3657600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52400"/>
            <a:ext cx="6034088" cy="4525963"/>
          </a:xfrm>
          <a:effectLst>
            <a:softEdge rad="112500"/>
          </a:effec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76600"/>
            <a:ext cx="4510088" cy="338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bg-BG" sz="2800" dirty="0" smtClean="0"/>
              <a:t>Какво ни даде програма </a:t>
            </a:r>
            <a:br>
              <a:rPr lang="bg-BG" sz="2800" dirty="0" smtClean="0"/>
            </a:br>
            <a:r>
              <a:rPr lang="bg-BG" sz="2800" dirty="0" smtClean="0"/>
              <a:t>“Глобални библиотеки” 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bg-BG" sz="2000" dirty="0" smtClean="0"/>
              <a:t>Направи библиотеката по-привлекателна за младите хора</a:t>
            </a:r>
          </a:p>
          <a:p>
            <a:pPr>
              <a:defRPr/>
            </a:pPr>
            <a:r>
              <a:rPr lang="bg-BG" sz="2000" dirty="0" smtClean="0"/>
              <a:t>Подобри партньорството и комуникацията с другите институции</a:t>
            </a:r>
          </a:p>
          <a:p>
            <a:pPr>
              <a:defRPr/>
            </a:pPr>
            <a:r>
              <a:rPr lang="bg-BG" sz="2000" dirty="0" smtClean="0"/>
              <a:t>Хората получиха безплатен достъп до услуги, в помощ  на тяхната работа</a:t>
            </a:r>
          </a:p>
          <a:p>
            <a:pPr>
              <a:defRPr/>
            </a:pPr>
            <a:r>
              <a:rPr lang="bg-BG" sz="2000" dirty="0" smtClean="0"/>
              <a:t>Все повече възрастни хора започнаха да използват новите възможности за комуникация и достъп до информация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bg-BG" dirty="0" smtClean="0"/>
          </a:p>
          <a:p>
            <a:pPr>
              <a:defRPr/>
            </a:pPr>
            <a:r>
              <a:rPr lang="bg-BG" sz="2000" dirty="0" smtClean="0"/>
              <a:t>Допринесе за разнообразяване на нашата работа </a:t>
            </a:r>
          </a:p>
          <a:p>
            <a:pPr>
              <a:defRPr/>
            </a:pPr>
            <a:r>
              <a:rPr lang="bg-BG" sz="2000" dirty="0" smtClean="0"/>
              <a:t>Библиотеката придоби по-привлекателен облик</a:t>
            </a:r>
          </a:p>
          <a:p>
            <a:pPr>
              <a:defRPr/>
            </a:pPr>
            <a:r>
              <a:rPr lang="bg-BG" sz="2000" dirty="0" smtClean="0"/>
              <a:t>Предложи нови възможности за прекарване на свободното време и нови услуги за населението на нашия град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bg-BG" sz="2800" dirty="0" smtClean="0"/>
              <a:t>Благодаря ви за вниманието!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7" descr="BILD1564"/>
          <p:cNvPicPr>
            <a:picLocks noChangeAspect="1" noChangeArrowheads="1"/>
          </p:cNvPicPr>
          <p:nvPr/>
        </p:nvPicPr>
        <p:blipFill>
          <a:blip r:embed="rId2" cstate="print"/>
          <a:srcRect r="4396" b="16484"/>
          <a:stretch>
            <a:fillRect/>
          </a:stretch>
        </p:blipFill>
        <p:spPr bwMode="auto">
          <a:xfrm rot="21281193">
            <a:off x="838200" y="609600"/>
            <a:ext cx="3140242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851" name="Picture 3" descr="BILD5828"/>
          <p:cNvPicPr>
            <a:picLocks noChangeAspect="1" noChangeArrowheads="1"/>
          </p:cNvPicPr>
          <p:nvPr/>
        </p:nvPicPr>
        <p:blipFill>
          <a:blip r:embed="rId3" cstate="print"/>
          <a:srcRect t="4347"/>
          <a:stretch>
            <a:fillRect/>
          </a:stretch>
        </p:blipFill>
        <p:spPr bwMode="auto">
          <a:xfrm rot="21289754">
            <a:off x="228600" y="2819400"/>
            <a:ext cx="46736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3779" name="Picture 3" descr="BILD155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4347"/>
          <a:stretch>
            <a:fillRect/>
          </a:stretch>
        </p:blipFill>
        <p:spPr>
          <a:xfrm rot="250465">
            <a:off x="4267200" y="457200"/>
            <a:ext cx="4496965" cy="2971800"/>
          </a:xfrm>
          <a:effectLst>
            <a:softEdge rad="112500"/>
          </a:effectLst>
        </p:spPr>
      </p:pic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860425" y="38100"/>
            <a:ext cx="4749800" cy="571500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dirty="0" smtClean="0"/>
              <a:t>В Деня на детската книга</a:t>
            </a:r>
            <a:endParaRPr lang="en-US" sz="2400" dirty="0" smtClean="0"/>
          </a:p>
        </p:txBody>
      </p:sp>
      <p:pic>
        <p:nvPicPr>
          <p:cNvPr id="39941" name="Picture 6" descr="BILD1559"/>
          <p:cNvPicPr>
            <a:picLocks noChangeAspect="1" noChangeArrowheads="1"/>
          </p:cNvPicPr>
          <p:nvPr/>
        </p:nvPicPr>
        <p:blipFill>
          <a:blip r:embed="rId5" cstate="print"/>
          <a:srcRect l="9448" b="16536"/>
          <a:stretch>
            <a:fillRect/>
          </a:stretch>
        </p:blipFill>
        <p:spPr bwMode="auto">
          <a:xfrm rot="583734">
            <a:off x="5257800" y="3886200"/>
            <a:ext cx="3429000" cy="259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5" name="Picture 3" descr="BILD161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52674">
            <a:off x="4259263" y="538163"/>
            <a:ext cx="4259262" cy="3117850"/>
          </a:xfrm>
        </p:spPr>
      </p:pic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581400" cy="639762"/>
          </a:xfrm>
        </p:spPr>
        <p:txBody>
          <a:bodyPr/>
          <a:lstStyle/>
          <a:p>
            <a:pPr eaLnBrk="1" hangingPunct="1">
              <a:defRPr/>
            </a:pPr>
            <a:r>
              <a:rPr lang="bg-BG" sz="2800" smtClean="0"/>
              <a:t>Денят на Земята</a:t>
            </a:r>
            <a:endParaRPr lang="en-US" sz="28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810000"/>
            <a:ext cx="3830638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9609">
            <a:off x="193675" y="1060450"/>
            <a:ext cx="39624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09923" name="Picture 3" descr="BILD164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7199"/>
          <a:stretch>
            <a:fillRect/>
          </a:stretch>
        </p:blipFill>
        <p:spPr>
          <a:xfrm>
            <a:off x="4165600" y="609600"/>
            <a:ext cx="4521200" cy="3048000"/>
          </a:xfrm>
        </p:spPr>
      </p:pic>
      <p:pic>
        <p:nvPicPr>
          <p:cNvPr id="4" name="Picture 7" descr="BILD1664"/>
          <p:cNvPicPr>
            <a:picLocks noChangeAspect="1" noChangeArrowheads="1"/>
          </p:cNvPicPr>
          <p:nvPr/>
        </p:nvPicPr>
        <p:blipFill>
          <a:blip r:embed="rId3"/>
          <a:srcRect l="15254" r="5931" b="16949"/>
          <a:stretch>
            <a:fillRect/>
          </a:stretch>
        </p:blipFill>
        <p:spPr bwMode="auto">
          <a:xfrm>
            <a:off x="533400" y="2870200"/>
            <a:ext cx="4343400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BILD158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457864"/>
            <a:ext cx="3810000" cy="2773363"/>
          </a:xfrm>
          <a:effectLst>
            <a:softEdge rad="112500"/>
          </a:effectLst>
        </p:spPr>
      </p:pic>
      <p:pic>
        <p:nvPicPr>
          <p:cNvPr id="37892" name="Picture 3" descr="BILD159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b="19025"/>
          <a:stretch>
            <a:fillRect/>
          </a:stretch>
        </p:blipFill>
        <p:spPr>
          <a:xfrm>
            <a:off x="4686300" y="589284"/>
            <a:ext cx="4191000" cy="3144516"/>
          </a:xfrm>
          <a:effectLst>
            <a:softEdge rad="112500"/>
          </a:effectLst>
        </p:spPr>
      </p:pic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304800" y="304800"/>
            <a:ext cx="274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bg-BG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световния ден на книгата</a:t>
            </a:r>
            <a:endParaRPr lang="en-US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5" descr="BILD1544"/>
          <p:cNvPicPr>
            <a:picLocks noChangeAspect="1" noChangeArrowheads="1"/>
          </p:cNvPicPr>
          <p:nvPr/>
        </p:nvPicPr>
        <p:blipFill>
          <a:blip r:embed="rId4" cstate="print"/>
          <a:srcRect l="11351" r="4324" b="15675"/>
          <a:stretch>
            <a:fillRect/>
          </a:stretch>
        </p:blipFill>
        <p:spPr bwMode="auto">
          <a:xfrm>
            <a:off x="2819400" y="37338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BILD169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143" b="16191"/>
          <a:stretch>
            <a:fillRect/>
          </a:stretch>
        </p:blipFill>
        <p:spPr>
          <a:xfrm>
            <a:off x="4800600" y="1966912"/>
            <a:ext cx="4095499" cy="3076575"/>
          </a:xfrm>
          <a:effectLst>
            <a:softEdge rad="112500"/>
          </a:effectLst>
        </p:spPr>
      </p:pic>
      <p:pic>
        <p:nvPicPr>
          <p:cNvPr id="39939" name="Picture 4" descr="BILD17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4656" r="5405"/>
          <a:stretch>
            <a:fillRect/>
          </a:stretch>
        </p:blipFill>
        <p:spPr>
          <a:xfrm>
            <a:off x="381000" y="228600"/>
            <a:ext cx="4038600" cy="3191616"/>
          </a:xfrm>
          <a:effectLst>
            <a:softEdge rad="112500"/>
          </a:effectLst>
        </p:spPr>
      </p:pic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304800"/>
            <a:ext cx="5029200" cy="914400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smtClean="0"/>
              <a:t>Библиотекар за един ден</a:t>
            </a:r>
            <a:endParaRPr lang="en-US" sz="24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990600" y="3505200"/>
            <a:ext cx="4180616" cy="3142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884238"/>
          </a:xfrm>
        </p:spPr>
        <p:txBody>
          <a:bodyPr/>
          <a:lstStyle/>
          <a:p>
            <a:pPr eaLnBrk="1" hangingPunct="1">
              <a:defRPr/>
            </a:pPr>
            <a:r>
              <a:rPr lang="bg-BG" sz="2800" smtClean="0"/>
              <a:t>Рома етно-клуб “Библиотеката”</a:t>
            </a:r>
            <a:endParaRPr lang="en-US" sz="2800" smtClean="0"/>
          </a:p>
        </p:txBody>
      </p:sp>
      <p:pic>
        <p:nvPicPr>
          <p:cNvPr id="56323" name="Picture 3" descr="BILD48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685800"/>
            <a:ext cx="4978400" cy="3733800"/>
          </a:xfrm>
          <a:effectLst>
            <a:softEdge rad="112500"/>
          </a:effectLst>
        </p:spPr>
      </p:pic>
      <p:pic>
        <p:nvPicPr>
          <p:cNvPr id="4" name="Picture 3" descr="BILD48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16230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/>
    </p:bldLst>
  </p:timing>
</p:sld>
</file>

<file path=ppt/theme/theme1.xml><?xml version="1.0" encoding="utf-8"?>
<a:theme xmlns:a="http://schemas.openxmlformats.org/drawingml/2006/main" name="Slit">
  <a:themeElements>
    <a:clrScheme name="Slit 2">
      <a:dk1>
        <a:srgbClr val="674E2F"/>
      </a:dk1>
      <a:lt1>
        <a:srgbClr val="FFFFFF"/>
      </a:lt1>
      <a:dk2>
        <a:srgbClr val="533F27"/>
      </a:dk2>
      <a:lt2>
        <a:srgbClr val="D8B274"/>
      </a:lt2>
      <a:accent1>
        <a:srgbClr val="CC9900"/>
      </a:accent1>
      <a:accent2>
        <a:srgbClr val="8F5F2F"/>
      </a:accent2>
      <a:accent3>
        <a:srgbClr val="B3AFAC"/>
      </a:accent3>
      <a:accent4>
        <a:srgbClr val="DADADA"/>
      </a:accent4>
      <a:accent5>
        <a:srgbClr val="E2CAAA"/>
      </a:accent5>
      <a:accent6>
        <a:srgbClr val="81552A"/>
      </a:accent6>
      <a:hlink>
        <a:srgbClr val="FFCC00"/>
      </a:hlink>
      <a:folHlink>
        <a:srgbClr val="FFFFCC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1586</TotalTime>
  <Words>463</Words>
  <Application>Microsoft Office PowerPoint</Application>
  <PresentationFormat>Презентация на цял екран (4:3)</PresentationFormat>
  <Paragraphs>61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Tahoma</vt:lpstr>
      <vt:lpstr>Arial</vt:lpstr>
      <vt:lpstr>Wingdings</vt:lpstr>
      <vt:lpstr>Calibri</vt:lpstr>
      <vt:lpstr>Slit</vt:lpstr>
      <vt:lpstr>Slit</vt:lpstr>
      <vt:lpstr>Един щрих към реализация на програма “Глобални библиотеки” в малката общност </vt:lpstr>
      <vt:lpstr>Slide 2</vt:lpstr>
      <vt:lpstr>Slide 3</vt:lpstr>
      <vt:lpstr>В Деня на детската книга</vt:lpstr>
      <vt:lpstr>Денят на Земята</vt:lpstr>
      <vt:lpstr>Slide 6</vt:lpstr>
      <vt:lpstr>Slide 7</vt:lpstr>
      <vt:lpstr>Библиотекар за един ден</vt:lpstr>
      <vt:lpstr>Рома етно-клуб “Библиотеката”</vt:lpstr>
      <vt:lpstr>Отбелязване Деня на ромите – 8 април </vt:lpstr>
      <vt:lpstr>Slide 11</vt:lpstr>
      <vt:lpstr>Училищните проекти събират приятели на библиотеката </vt:lpstr>
      <vt:lpstr>Отбелязване на бележити дати и годишнини</vt:lpstr>
      <vt:lpstr>Slide 14</vt:lpstr>
      <vt:lpstr>Андрей Германов – поетът на Камчийския край</vt:lpstr>
      <vt:lpstr>Творчески срещи </vt:lpstr>
      <vt:lpstr>Slide 17</vt:lpstr>
      <vt:lpstr>Представяне на книгата на Анчо Калоянов  “Разигра се Черно море – 101 български народни  песни за морето”</vt:lpstr>
      <vt:lpstr>Партньори на библиотеката</vt:lpstr>
      <vt:lpstr>В партньорство с Бюрото по труда</vt:lpstr>
      <vt:lpstr>Slide 21</vt:lpstr>
      <vt:lpstr>Доброволци в библиотеката</vt:lpstr>
      <vt:lpstr>Обслужването на читатели – интересно и предпочитано занимание от доброволците</vt:lpstr>
      <vt:lpstr>Slide 24</vt:lpstr>
      <vt:lpstr>Детско художествено ателие “Библиотеката”</vt:lpstr>
      <vt:lpstr>Slide 26</vt:lpstr>
      <vt:lpstr>Slide 27</vt:lpstr>
      <vt:lpstr>Slide 28</vt:lpstr>
      <vt:lpstr>Библиотеката – място за среща  на различни поколения </vt:lpstr>
      <vt:lpstr>Жените от фолклорната група са редовни посетители</vt:lpstr>
      <vt:lpstr>Ваканцията е време за интересни занимания</vt:lpstr>
      <vt:lpstr>Slide 32</vt:lpstr>
      <vt:lpstr>Slide 33</vt:lpstr>
      <vt:lpstr>Slide 34</vt:lpstr>
      <vt:lpstr>Курс по начална компютърна грамотност</vt:lpstr>
      <vt:lpstr>Технологиите привличат хора от всички възрасти</vt:lpstr>
      <vt:lpstr>Slide 37</vt:lpstr>
      <vt:lpstr>Какво ни даде програма  “Глобални библиотеки” </vt:lpstr>
      <vt:lpstr>Благодаря ви за вниманието!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НЧ “Н. Й. ВАПЦАРОВ - 1896” ГР. ДЪЛГОПОЛ</dc:title>
  <dc:creator>LIBRARY</dc:creator>
  <cp:lastModifiedBy>LIBRARY</cp:lastModifiedBy>
  <cp:revision>100</cp:revision>
  <dcterms:created xsi:type="dcterms:W3CDTF">2012-05-02T06:57:27Z</dcterms:created>
  <dcterms:modified xsi:type="dcterms:W3CDTF">2012-10-24T13:06:20Z</dcterms:modified>
</cp:coreProperties>
</file>