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0"/>
  </p:notesMasterIdLst>
  <p:sldIdLst>
    <p:sldId id="279" r:id="rId2"/>
    <p:sldId id="256" r:id="rId3"/>
    <p:sldId id="258" r:id="rId4"/>
    <p:sldId id="259" r:id="rId5"/>
    <p:sldId id="257" r:id="rId6"/>
    <p:sldId id="260" r:id="rId7"/>
    <p:sldId id="265" r:id="rId8"/>
    <p:sldId id="266" r:id="rId9"/>
    <p:sldId id="269" r:id="rId10"/>
    <p:sldId id="267" r:id="rId11"/>
    <p:sldId id="268" r:id="rId12"/>
    <p:sldId id="271" r:id="rId13"/>
    <p:sldId id="272" r:id="rId14"/>
    <p:sldId id="273" r:id="rId15"/>
    <p:sldId id="270" r:id="rId16"/>
    <p:sldId id="274" r:id="rId17"/>
    <p:sldId id="276" r:id="rId18"/>
    <p:sldId id="278" r:id="rId1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27" autoAdjust="0"/>
  </p:normalViewPr>
  <p:slideViewPr>
    <p:cSldViewPr>
      <p:cViewPr varScale="1">
        <p:scale>
          <a:sx n="86" d="100"/>
          <a:sy n="86" d="100"/>
        </p:scale>
        <p:origin x="-9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4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18225-5857-4D10-BB1B-0723DBB9551E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C6CB6-4A50-458C-8648-C4B7D333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C6CB6-4A50-458C-8648-C4B7D333619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кръглен правоъгъл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Закръглен правоъгъл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лавие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bg-BG" dirty="0" smtClean="0"/>
              <a:t>Щракнете, за да редактирате стила на заглавието в образеца</a:t>
            </a:r>
            <a:endParaRPr kumimoji="0" lang="en-US" dirty="0"/>
          </a:p>
        </p:txBody>
      </p:sp>
      <p:sp>
        <p:nvSpPr>
          <p:cNvPr id="20" name="Подзаглавие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bg-BG" smtClean="0"/>
              <a:t>Щракнете, за да редактирате стила на подзаглавията в образеца</a:t>
            </a:r>
            <a:endParaRPr kumimoji="0" lang="en-US"/>
          </a:p>
        </p:txBody>
      </p:sp>
      <p:sp>
        <p:nvSpPr>
          <p:cNvPr id="19" name="Контейнер за 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1" name="Контейнер за номер на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кръглен правоъгъл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Закръглен правоъгъл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кръглен правоъгъл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кръглен правоъгъл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авоъгълник с един заоблен ъгъл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bg-BG" smtClean="0"/>
              <a:t>Щракнете върху иконата, за да добавите картина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кръглен правоъгъл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кръглен правоъгъл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Контейнер за заглавие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25" name="Контейнер за 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9F75050-0E15-4C5B-92B0-66D068882F1F}" type="datetimeFigureOut">
              <a:rPr lang="tr-TR" smtClean="0"/>
              <a:pPr/>
              <a:t>24.10.2012</a:t>
            </a:fld>
            <a:endParaRPr lang="tr-TR"/>
          </a:p>
        </p:txBody>
      </p:sp>
      <p:sp>
        <p:nvSpPr>
          <p:cNvPr id="18" name="Контейнер за долния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артина 9" descr="P9212557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395536" y="404664"/>
            <a:ext cx="8304924" cy="59766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4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Контейнер за съдържание 6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34692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bg-BG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НАРОДНО ЧИТАЛИЩЕ </a:t>
            </a:r>
          </a:p>
          <a:p>
            <a:pPr>
              <a:buNone/>
            </a:pPr>
            <a:r>
              <a:rPr lang="bg-BG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bg-BG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,,ДИМО ЦОНКОВ 1927”</a:t>
            </a:r>
          </a:p>
          <a:p>
            <a:pPr>
              <a:buNone/>
            </a:pPr>
            <a:r>
              <a:rPr lang="bg-BG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bg-BG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с. ЗВЕЗДИЦА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4" descr="D:\Users\Librarian\Desktop\b\CH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708920"/>
            <a:ext cx="6768752" cy="316835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0" y="428604"/>
            <a:ext cx="4857784" cy="4724402"/>
          </a:xfrm>
        </p:spPr>
        <p:txBody>
          <a:bodyPr/>
          <a:lstStyle/>
          <a:p>
            <a:pPr algn="ctr">
              <a:buNone/>
            </a:pPr>
            <a:r>
              <a:rPr lang="bg-BG" dirty="0" smtClean="0"/>
              <a:t>    Дадохме шанс на деца в неравностойно положение да се запознаят и  възползват от               новите технологии. </a:t>
            </a:r>
            <a:endParaRPr lang="en-US" dirty="0"/>
          </a:p>
        </p:txBody>
      </p:sp>
      <p:pic>
        <p:nvPicPr>
          <p:cNvPr id="4098" name="Picture 2" descr="C:\Users\stanislava.hr\Desktop\vanq\b\PA226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286124"/>
            <a:ext cx="4095735" cy="307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19102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stanislava.hr\Desktop\vanq\A\diary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3571876"/>
            <a:ext cx="3763749" cy="2986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0" y="357166"/>
            <a:ext cx="8858280" cy="4724402"/>
          </a:xfrm>
        </p:spPr>
        <p:txBody>
          <a:bodyPr/>
          <a:lstStyle/>
          <a:p>
            <a:pPr algn="ctr">
              <a:buNone/>
            </a:pPr>
            <a:r>
              <a:rPr lang="bg-BG" dirty="0" smtClean="0"/>
              <a:t>     Работихме по проекта “Информирани и здрави”, успешно редувайки теоретичните занимания с практически упражнения и игри сред природата. </a:t>
            </a:r>
            <a:endParaRPr lang="en-US" dirty="0"/>
          </a:p>
        </p:txBody>
      </p:sp>
      <p:pic>
        <p:nvPicPr>
          <p:cNvPr id="5123" name="Picture 3" descr="C:\Users\stanislava.hr\Desktop\vanq\A\IMGP3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857628"/>
            <a:ext cx="342899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7" descr="C:\Users\stanislava.hr\Desktop\vanq\563060_404978052890925_209857592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143116"/>
            <a:ext cx="361074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9" descr="C:\Users\stanislava.hr\Desktop\vanq\b\IMGP34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28860" y="3857628"/>
            <a:ext cx="3357586" cy="2587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8" descr="C:\Users\stanislava.hr\Desktop\vanq\644002_404978419557555_81013294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2143116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10" descr="C:\Users\stanislava.hr\Desktop\vanq\b\IMGP3656-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3786190"/>
            <a:ext cx="3571900" cy="267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0" y="357166"/>
            <a:ext cx="8786874" cy="4724402"/>
          </a:xfrm>
        </p:spPr>
        <p:txBody>
          <a:bodyPr/>
          <a:lstStyle/>
          <a:p>
            <a:pPr algn="ctr">
              <a:buNone/>
            </a:pPr>
            <a:r>
              <a:rPr lang="bg-BG" dirty="0" smtClean="0"/>
              <a:t>   Съчетахме иновации и традиции; информацията и идеите от Интернет                   с опита и сръчността на нашите баби…</a:t>
            </a:r>
            <a:endParaRPr lang="en-US" dirty="0"/>
          </a:p>
        </p:txBody>
      </p:sp>
      <p:pic>
        <p:nvPicPr>
          <p:cNvPr id="1026" name="Picture 2" descr="C:\Users\stanislava.hr\Desktop\vanq\b\P2294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stanislava.hr\Desktop\vanq\b\P229460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4876" y="1643050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stanislava.hr\Desktop\vanq\b\P229460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00232" y="3571876"/>
            <a:ext cx="3810025" cy="285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stanislava.hr\Desktop\vanq\b\P229460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29058" y="3571876"/>
            <a:ext cx="3810025" cy="285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stanislava.hr\Desktop\vanq\b\P229460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4282" y="3643314"/>
            <a:ext cx="2143139" cy="285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stanislava.hr\Desktop\vanq\b\P229460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715140" y="3571876"/>
            <a:ext cx="2143139" cy="285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-500098" y="0"/>
            <a:ext cx="9644098" cy="4724402"/>
          </a:xfrm>
        </p:spPr>
        <p:txBody>
          <a:bodyPr/>
          <a:lstStyle/>
          <a:p>
            <a:pPr>
              <a:buNone/>
            </a:pPr>
            <a:r>
              <a:rPr lang="bg-BG" dirty="0" smtClean="0"/>
              <a:t>    </a:t>
            </a:r>
          </a:p>
          <a:p>
            <a:pPr algn="ctr">
              <a:buNone/>
            </a:pPr>
            <a:r>
              <a:rPr lang="bg-BG" dirty="0" smtClean="0"/>
              <a:t>       Придобитите знания и новата техника дадоха свобода на идеите ни. Изработваме              собствени рекламни и информационни материали, брошури, грамоти,покани и др.</a:t>
            </a:r>
            <a:endParaRPr lang="en-US" dirty="0"/>
          </a:p>
        </p:txBody>
      </p:sp>
      <p:pic>
        <p:nvPicPr>
          <p:cNvPr id="5" name="Картина 4" descr="423584_412190255503038_60810094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428868"/>
            <a:ext cx="3590941" cy="2699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 descr="423584_412190255503038_60810094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428868"/>
            <a:ext cx="3590941" cy="2586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 descr="423584_412190255503038_60810094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2428868"/>
            <a:ext cx="3590941" cy="239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 descr="423584_412190255503038_60810094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3929066"/>
            <a:ext cx="3590941" cy="255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 descr="423584_412190255503038_60810094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3966720"/>
            <a:ext cx="3643338" cy="249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285720" y="357166"/>
            <a:ext cx="8572560" cy="4724402"/>
          </a:xfrm>
        </p:spPr>
        <p:txBody>
          <a:bodyPr/>
          <a:lstStyle/>
          <a:p>
            <a:pPr>
              <a:buNone/>
            </a:pPr>
            <a:r>
              <a:rPr lang="bg-BG" dirty="0" smtClean="0"/>
              <a:t>    Мултимедията стана неизменен спътник в обществените събития и празненства.</a:t>
            </a:r>
            <a:endParaRPr lang="en-US" dirty="0"/>
          </a:p>
        </p:txBody>
      </p:sp>
      <p:pic>
        <p:nvPicPr>
          <p:cNvPr id="5" name="Картина 4" descr="Picture 021[2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285860"/>
            <a:ext cx="3619504" cy="271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 descr="Picture 021[2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285860"/>
            <a:ext cx="3619504" cy="271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 descr="Picture 021[2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214554"/>
            <a:ext cx="1970933" cy="271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Картина 13" descr="Picture 021[2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3857628"/>
            <a:ext cx="3619504" cy="271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Картина 16" descr="Picture 021[2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2071678"/>
            <a:ext cx="2035970" cy="2714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Картина 17" descr="Picture 021[2]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3857628"/>
            <a:ext cx="3619504" cy="2714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Картина 18" descr="Picture 021[2]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3306" y="2571744"/>
            <a:ext cx="2035970" cy="271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3929058" y="4929198"/>
            <a:ext cx="2971800" cy="4206112"/>
          </a:xfrm>
        </p:spPr>
        <p:txBody>
          <a:bodyPr>
            <a:normAutofit/>
          </a:bodyPr>
          <a:lstStyle/>
          <a:p>
            <a:r>
              <a:rPr lang="bg-BG" sz="2800" dirty="0" smtClean="0"/>
              <a:t>При нас всички са добре дошли!</a:t>
            </a:r>
            <a:endParaRPr lang="en-US" sz="2800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285720" y="357166"/>
            <a:ext cx="8572560" cy="47244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g-BG" dirty="0" smtClean="0"/>
              <a:t>     Достъп до придобивките по програмата имат всички. Възползват се </a:t>
            </a:r>
          </a:p>
          <a:p>
            <a:pPr>
              <a:buNone/>
            </a:pPr>
            <a:r>
              <a:rPr lang="bg-BG" dirty="0" smtClean="0"/>
              <a:t>временно пребиваващи,</a:t>
            </a:r>
          </a:p>
          <a:p>
            <a:pPr>
              <a:buNone/>
            </a:pPr>
            <a:r>
              <a:rPr lang="bg-BG" dirty="0" smtClean="0"/>
              <a:t>живущи в селото,</a:t>
            </a:r>
          </a:p>
          <a:p>
            <a:pPr>
              <a:buNone/>
            </a:pPr>
            <a:r>
              <a:rPr lang="bg-BG" dirty="0" smtClean="0"/>
              <a:t>гости…</a:t>
            </a:r>
            <a:endParaRPr lang="en-US" dirty="0"/>
          </a:p>
        </p:txBody>
      </p:sp>
      <p:pic>
        <p:nvPicPr>
          <p:cNvPr id="28674" name="Picture 2" descr="C:\Users\stanislava.hr\Desktop\vanq\A\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500826" y="4143380"/>
            <a:ext cx="2214578" cy="2357454"/>
          </a:xfrm>
          <a:prstGeom prst="rect">
            <a:avLst/>
          </a:prstGeom>
          <a:noFill/>
        </p:spPr>
      </p:pic>
      <p:pic>
        <p:nvPicPr>
          <p:cNvPr id="9" name="Picture 3" descr="C:\Users\stanislava.hr\Desktop\vanq\b\IMGP3920-001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285860"/>
            <a:ext cx="3643305" cy="281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357430"/>
            <a:ext cx="3500430" cy="262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786190"/>
            <a:ext cx="3524243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571472" y="928670"/>
            <a:ext cx="7954032" cy="472440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bg-BG" dirty="0" smtClean="0"/>
              <a:t>Благодарение на програма                ГЛОБАЛНИ БИБЛИОТЕКИ БЪЛГАРИЯ        ЧИТАЛИЩЕ “Димо Цонков” Звездица разшири и обнови дейността си, привлече нови </a:t>
            </a:r>
            <a:r>
              <a:rPr lang="bg-BG" dirty="0" err="1" smtClean="0"/>
              <a:t>съмишленици</a:t>
            </a:r>
            <a:r>
              <a:rPr lang="bg-BG" dirty="0" smtClean="0"/>
              <a:t> и партньори. </a:t>
            </a:r>
          </a:p>
          <a:p>
            <a:pPr algn="ctr">
              <a:buNone/>
            </a:pPr>
            <a:r>
              <a:rPr lang="bg-BG" dirty="0" smtClean="0"/>
              <a:t>Направи ни част от съвременния свят на информационните технологии, като едновременно възроди </a:t>
            </a:r>
            <a:r>
              <a:rPr lang="bg-BG" dirty="0" err="1" smtClean="0"/>
              <a:t>будителския</a:t>
            </a:r>
            <a:r>
              <a:rPr lang="bg-BG" dirty="0" smtClean="0"/>
              <a:t> и </a:t>
            </a:r>
            <a:r>
              <a:rPr lang="bg-BG" dirty="0" err="1" smtClean="0"/>
              <a:t>просвещенски</a:t>
            </a:r>
            <a:r>
              <a:rPr lang="bg-BG" dirty="0" smtClean="0"/>
              <a:t> дух в нашето малко,            но сплотено общество.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774054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:\Users\Librarian\Desktop\b\CH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43308"/>
            <a:ext cx="7929618" cy="6160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7739718" cy="472440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bg-BG" dirty="0" smtClean="0"/>
              <a:t>Лично аз намирам това предизвикателство за изключително ползотворно.</a:t>
            </a:r>
          </a:p>
          <a:p>
            <a:pPr algn="ctr">
              <a:buNone/>
            </a:pPr>
            <a:r>
              <a:rPr lang="ru-RU" dirty="0" err="1" smtClean="0"/>
              <a:t>Имах</a:t>
            </a:r>
            <a:r>
              <a:rPr lang="ru-RU" dirty="0" smtClean="0"/>
              <a:t> </a:t>
            </a:r>
            <a:r>
              <a:rPr lang="ru-RU" dirty="0" err="1" smtClean="0"/>
              <a:t>удоволствието</a:t>
            </a:r>
            <a:r>
              <a:rPr lang="ru-RU" dirty="0" smtClean="0"/>
              <a:t> да </a:t>
            </a:r>
            <a:r>
              <a:rPr lang="ru-RU" dirty="0" err="1" smtClean="0"/>
              <a:t>бъда</a:t>
            </a:r>
            <a:r>
              <a:rPr lang="ru-RU" dirty="0" smtClean="0"/>
              <a:t> </a:t>
            </a:r>
            <a:r>
              <a:rPr lang="ru-RU" dirty="0" err="1" smtClean="0"/>
              <a:t>обучавана</a:t>
            </a:r>
            <a:r>
              <a:rPr lang="ru-RU" dirty="0" smtClean="0"/>
              <a:t> от  </a:t>
            </a:r>
            <a:r>
              <a:rPr lang="ru-RU" dirty="0" err="1" smtClean="0"/>
              <a:t>ерудирани</a:t>
            </a:r>
            <a:r>
              <a:rPr lang="ru-RU" dirty="0" smtClean="0"/>
              <a:t> преподаватели, </a:t>
            </a:r>
            <a:r>
              <a:rPr lang="ru-RU" dirty="0" err="1" smtClean="0"/>
              <a:t>притежаващи</a:t>
            </a:r>
            <a:r>
              <a:rPr lang="ru-RU" dirty="0" smtClean="0"/>
              <a:t> висок </a:t>
            </a:r>
            <a:r>
              <a:rPr lang="ru-RU" dirty="0" err="1" smtClean="0"/>
              <a:t>професионализъм</a:t>
            </a:r>
            <a:r>
              <a:rPr lang="ru-RU" dirty="0" smtClean="0"/>
              <a:t> и </a:t>
            </a:r>
            <a:r>
              <a:rPr lang="ru-RU" dirty="0" err="1" smtClean="0"/>
              <a:t>тънко</a:t>
            </a:r>
            <a:r>
              <a:rPr lang="ru-RU" dirty="0" smtClean="0"/>
              <a:t> чувство за </a:t>
            </a:r>
            <a:r>
              <a:rPr lang="ru-RU" dirty="0" err="1" smtClean="0"/>
              <a:t>хумор</a:t>
            </a:r>
            <a:r>
              <a:rPr lang="ru-RU" dirty="0" smtClean="0"/>
              <a:t> -  </a:t>
            </a:r>
            <a:r>
              <a:rPr lang="ru-RU" dirty="0" err="1" smtClean="0"/>
              <a:t>изключителни</a:t>
            </a:r>
            <a:r>
              <a:rPr lang="ru-RU" dirty="0" smtClean="0"/>
              <a:t> </a:t>
            </a:r>
            <a:r>
              <a:rPr lang="ru-RU" dirty="0" err="1" smtClean="0"/>
              <a:t>педагози</a:t>
            </a:r>
            <a:r>
              <a:rPr lang="ru-RU" dirty="0" smtClean="0"/>
              <a:t>!</a:t>
            </a:r>
            <a:endParaRPr lang="bg-BG" dirty="0" smtClean="0"/>
          </a:p>
          <a:p>
            <a:pPr algn="ctr">
              <a:buNone/>
            </a:pPr>
            <a:r>
              <a:rPr lang="bg-BG" dirty="0" smtClean="0"/>
              <a:t>Програмата не само ме въведе в света на информационните технологии, но ми даде много нови полезни и приятни връзки, които, смея да твърдя, прераснаха в ценно приятелство.</a:t>
            </a:r>
          </a:p>
          <a:p>
            <a:pPr algn="ctr">
              <a:buNone/>
            </a:pPr>
            <a:r>
              <a:rPr lang="bg-BG" dirty="0" smtClean="0"/>
              <a:t>Приемете искрените ми благодарности!</a:t>
            </a:r>
            <a:endParaRPr lang="en-US" dirty="0"/>
          </a:p>
        </p:txBody>
      </p:sp>
      <p:pic>
        <p:nvPicPr>
          <p:cNvPr id="5" name="Картина 4" descr="IMGP2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Картина 5" descr="IMGP29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7852" y="150000"/>
            <a:ext cx="5668295" cy="6858000"/>
          </a:xfrm>
          <a:prstGeom prst="rect">
            <a:avLst/>
          </a:prstGeom>
        </p:spPr>
      </p:pic>
      <p:pic>
        <p:nvPicPr>
          <p:cNvPr id="7" name="Картина 6" descr="P40465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467398"/>
          </a:xfrm>
          <a:prstGeom prst="rect">
            <a:avLst/>
          </a:prstGeom>
        </p:spPr>
      </p:pic>
      <p:pic>
        <p:nvPicPr>
          <p:cNvPr id="8" name="Картина 7" descr="P40465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0250" y="450000"/>
            <a:ext cx="5143500" cy="6858000"/>
          </a:xfrm>
          <a:prstGeom prst="rect">
            <a:avLst/>
          </a:prstGeom>
        </p:spPr>
      </p:pic>
      <p:pic>
        <p:nvPicPr>
          <p:cNvPr id="9" name="Картина 8" descr="P40665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Картина 9" descr="P40665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Картина 10" descr="P621293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670119"/>
          </a:xfrm>
          <a:prstGeom prst="rect">
            <a:avLst/>
          </a:prstGeom>
        </p:spPr>
      </p:pic>
      <p:pic>
        <p:nvPicPr>
          <p:cNvPr id="12" name="Картина 11" descr="P6219249-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Картина 12" descr="P622304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-571528"/>
            <a:ext cx="9144000" cy="6858000"/>
          </a:xfrm>
          <a:prstGeom prst="rect">
            <a:avLst/>
          </a:prstGeom>
        </p:spPr>
      </p:pic>
      <p:pic>
        <p:nvPicPr>
          <p:cNvPr id="14" name="Картина 13" descr="P622304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-285776"/>
            <a:ext cx="9144000" cy="6858000"/>
          </a:xfrm>
          <a:prstGeom prst="rect">
            <a:avLst/>
          </a:prstGeom>
        </p:spPr>
      </p:pic>
      <p:pic>
        <p:nvPicPr>
          <p:cNvPr id="15" name="Картина 14" descr="P6239333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9144000" cy="6127890"/>
          </a:xfrm>
          <a:prstGeom prst="rect">
            <a:avLst/>
          </a:prstGeom>
        </p:spPr>
      </p:pic>
      <p:pic>
        <p:nvPicPr>
          <p:cNvPr id="16" name="Картина 15" descr="P6249346-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1972" y="571481"/>
            <a:ext cx="7174869" cy="5381150"/>
          </a:xfrm>
          <a:prstGeom prst="rect">
            <a:avLst/>
          </a:prstGeom>
        </p:spPr>
      </p:pic>
      <p:pic>
        <p:nvPicPr>
          <p:cNvPr id="17" name="Картина 16" descr="P624942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296448">
            <a:off x="1100234" y="995048"/>
            <a:ext cx="6525903" cy="4894426"/>
          </a:xfrm>
          <a:prstGeom prst="rect">
            <a:avLst/>
          </a:prstGeom>
        </p:spPr>
      </p:pic>
      <p:pic>
        <p:nvPicPr>
          <p:cNvPr id="18" name="Картина 17" descr="P6249425-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0240639">
            <a:off x="737864" y="1214422"/>
            <a:ext cx="6948977" cy="5003263"/>
          </a:xfrm>
          <a:prstGeom prst="rect">
            <a:avLst/>
          </a:prstGeom>
        </p:spPr>
      </p:pic>
      <p:pic>
        <p:nvPicPr>
          <p:cNvPr id="19" name="Картина 18" descr="PB112642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-500090"/>
            <a:ext cx="9144000" cy="7572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zvetya.com/images/101_rozi_koshnica_mix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2780928"/>
            <a:ext cx="3853662" cy="3853662"/>
          </a:xfrm>
          <a:prstGeom prst="rect">
            <a:avLst/>
          </a:prstGeom>
          <a:noFill/>
        </p:spPr>
      </p:pic>
      <p:sp>
        <p:nvSpPr>
          <p:cNvPr id="8" name="Правоъгълник 7"/>
          <p:cNvSpPr/>
          <p:nvPr/>
        </p:nvSpPr>
        <p:spPr>
          <a:xfrm>
            <a:off x="1714480" y="642918"/>
            <a:ext cx="58480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Благодаря ви </a:t>
            </a:r>
          </a:p>
          <a:p>
            <a:pPr algn="ctr"/>
            <a:r>
              <a:rPr lang="bg-BG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от сърце,</a:t>
            </a:r>
          </a:p>
          <a:p>
            <a:pPr algn="ctr"/>
            <a:r>
              <a:rPr lang="bg-BG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приятели!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" name="Picture 4" descr="https://encrypted-tbn3.gstatic.com/images?q=tbn:ANd9GcQWlcZaFwW1InyXry3ab-J1G082Nbn7Tu45wLRptARwk0eCdadfaQ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3645024"/>
            <a:ext cx="3857620" cy="3074162"/>
          </a:xfrm>
          <a:prstGeom prst="rect">
            <a:avLst/>
          </a:prstGeom>
          <a:noFill/>
        </p:spPr>
      </p:pic>
      <p:sp>
        <p:nvSpPr>
          <p:cNvPr id="11" name="Текстово поле 10"/>
          <p:cNvSpPr txBox="1"/>
          <p:nvPr/>
        </p:nvSpPr>
        <p:spPr>
          <a:xfrm>
            <a:off x="5004048" y="3284984"/>
            <a:ext cx="3096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 smtClean="0"/>
              <a:t>Искрено ваша:</a:t>
            </a:r>
          </a:p>
          <a:p>
            <a:r>
              <a:rPr lang="bg-BG" sz="2800" dirty="0" smtClean="0"/>
              <a:t>Ваня Нейкова</a:t>
            </a:r>
            <a:endParaRPr lang="en-US" sz="2800" dirty="0"/>
          </a:p>
        </p:txBody>
      </p:sp>
      <p:pic>
        <p:nvPicPr>
          <p:cNvPr id="7" name="Картина 6" descr="IMG_0228 2 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3EFEE"/>
              </a:clrFrom>
              <a:clrTo>
                <a:srgbClr val="F3EF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216" y="4797152"/>
            <a:ext cx="869547" cy="1215164"/>
          </a:xfrm>
          <a:prstGeom prst="rect">
            <a:avLst/>
          </a:prstGeom>
        </p:spPr>
      </p:pic>
      <p:pic>
        <p:nvPicPr>
          <p:cNvPr id="9" name="Картина 8" descr="1250636729_el.kru6k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 contrast="20000"/>
          </a:blip>
          <a:stretch>
            <a:fillRect/>
          </a:stretch>
        </p:blipFill>
        <p:spPr>
          <a:xfrm rot="1127836">
            <a:off x="6805512" y="4321794"/>
            <a:ext cx="720080" cy="573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611560" y="4221088"/>
            <a:ext cx="6400800" cy="175260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bg-BG" sz="2800" b="1" dirty="0" smtClean="0">
                <a:cs typeface="Aharoni" pitchFamily="2" charset="-79"/>
              </a:rPr>
              <a:t>ТРАДИЦИИ</a:t>
            </a:r>
          </a:p>
          <a:p>
            <a:pPr algn="l">
              <a:buFont typeface="Arial" pitchFamily="34" charset="0"/>
              <a:buChar char="•"/>
            </a:pPr>
            <a:r>
              <a:rPr lang="bg-BG" sz="2800" b="1" dirty="0" smtClean="0">
                <a:cs typeface="Aharoni" pitchFamily="2" charset="-79"/>
              </a:rPr>
              <a:t>ИНОВАЦИИ</a:t>
            </a:r>
          </a:p>
          <a:p>
            <a:pPr algn="l">
              <a:buFont typeface="Arial" pitchFamily="34" charset="0"/>
              <a:buChar char="•"/>
            </a:pPr>
            <a:r>
              <a:rPr lang="bg-BG" sz="2800" b="1" dirty="0" smtClean="0">
                <a:cs typeface="Aharoni" pitchFamily="2" charset="-79"/>
              </a:rPr>
              <a:t>ОБСЛУЖВАНЕ</a:t>
            </a:r>
          </a:p>
          <a:p>
            <a:pPr algn="l">
              <a:buFont typeface="Arial" pitchFamily="34" charset="0"/>
              <a:buChar char="•"/>
            </a:pPr>
            <a:r>
              <a:rPr lang="bg-BG" sz="2800" b="1" dirty="0" smtClean="0">
                <a:cs typeface="Aharoni" pitchFamily="2" charset="-79"/>
              </a:rPr>
              <a:t>НОВИ ТЕХНОЛОГИИ</a:t>
            </a:r>
            <a:endParaRPr lang="en-US" sz="28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292080" y="3573016"/>
            <a:ext cx="3453835" cy="28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авоъгълник 5"/>
          <p:cNvSpPr/>
          <p:nvPr/>
        </p:nvSpPr>
        <p:spPr>
          <a:xfrm>
            <a:off x="1547664" y="1124744"/>
            <a:ext cx="5851519" cy="175432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  <a:cs typeface="Estrangelo Edessa" pitchFamily="66" charset="0"/>
              </a:rPr>
              <a:t>ГЛОБАЛНАТА </a:t>
            </a:r>
          </a:p>
          <a:p>
            <a:pPr algn="ctr"/>
            <a:r>
              <a:rPr lang="bg-BG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  <a:cs typeface="Estrangelo Edessa" pitchFamily="66" charset="0"/>
              </a:rPr>
              <a:t>БИБЛИОТЕКА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Текстов контейнер 9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395536" y="836712"/>
            <a:ext cx="4626159" cy="472440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bg-BG" dirty="0" smtClean="0"/>
              <a:t>     </a:t>
            </a: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един мразовит декемврийски ден, в далечната 1927 година група будни младежи създават читалище в село Звездица. </a:t>
            </a:r>
          </a:p>
          <a:p>
            <a:pPr>
              <a:buNone/>
            </a:pP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Наричат го “Цар Борис”.</a:t>
            </a:r>
          </a:p>
          <a:p>
            <a:pPr>
              <a:buNone/>
            </a:pP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Един от ентусиастите е Димо Цонков.</a:t>
            </a:r>
          </a:p>
          <a:p>
            <a:pPr>
              <a:buNone/>
            </a:pP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Той загива по време на втората световна война.       </a:t>
            </a:r>
          </a:p>
          <a:p>
            <a:pPr>
              <a:buNone/>
            </a:pP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Читалищните деятели преименуват своето огнище на духа. </a:t>
            </a:r>
          </a:p>
          <a:p>
            <a:pPr>
              <a:buNone/>
            </a:pP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И днес читалището носи това име.</a:t>
            </a:r>
          </a:p>
          <a:p>
            <a:pPr>
              <a:buNone/>
            </a:pPr>
            <a:endParaRPr lang="bg-BG" dirty="0" smtClean="0"/>
          </a:p>
        </p:txBody>
      </p:sp>
      <p:pic>
        <p:nvPicPr>
          <p:cNvPr id="6" name="Picture 2" descr="D:\Users\Librarian\Desktop\b\PA226763 2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-13348864"/>
            <a:ext cx="1080000" cy="1440000"/>
          </a:xfrm>
          <a:prstGeom prst="rect">
            <a:avLst/>
          </a:prstGeom>
          <a:noFill/>
        </p:spPr>
      </p:pic>
      <p:pic>
        <p:nvPicPr>
          <p:cNvPr id="3076" name="Picture 4" descr="D:\Users\Librarian\Desktop\b\IMGP3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801599" y="-8301038"/>
            <a:ext cx="2666017" cy="1800000"/>
          </a:xfrm>
          <a:prstGeom prst="rect">
            <a:avLst/>
          </a:prstGeom>
          <a:noFill/>
        </p:spPr>
      </p:pic>
      <p:pic>
        <p:nvPicPr>
          <p:cNvPr id="11" name="Картина 10" descr="P92125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32656"/>
            <a:ext cx="4248472" cy="1522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Users\Librarian\Desktop\b\PA226763 2-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772816"/>
            <a:ext cx="2592288" cy="30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D:\Users\Librarian\Desktop\b\IMGP31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365104"/>
            <a:ext cx="2592288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sz="half" idx="1"/>
          </p:nvPr>
        </p:nvSpPr>
        <p:spPr>
          <a:xfrm>
            <a:off x="1" y="404664"/>
            <a:ext cx="4355976" cy="4724402"/>
          </a:xfrm>
        </p:spPr>
        <p:txBody>
          <a:bodyPr/>
          <a:lstStyle/>
          <a:p>
            <a:pPr algn="ctr">
              <a:buNone/>
            </a:pPr>
            <a:r>
              <a:rPr lang="bg-BG" dirty="0" smtClean="0"/>
              <a:t> През 2009 година читалището кандидатства по програма ГЛОБАЛНИ БИБЛИОТЕКИ БЪЛГАРИЯ.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789040"/>
            <a:ext cx="352839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86212" y="-1909763"/>
            <a:ext cx="288545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89040"/>
            <a:ext cx="354961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D:\Users\Librarian\Desktop\A\thinking-bubble-book-clipart with question mark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357166"/>
            <a:ext cx="4870276" cy="429649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онтейнер за съдържани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bg-BG" dirty="0" smtClean="0"/>
              <a:t>    След одобрението през 2010 получихме пет компютърни конфигурации, мултимедия и мултифункционално устройство, което за нашето малко читалище бе огромен успех и признание за положения труд.</a:t>
            </a:r>
          </a:p>
          <a:p>
            <a:pPr>
              <a:buNone/>
            </a:pPr>
            <a:r>
              <a:rPr lang="bg-BG" dirty="0" smtClean="0"/>
              <a:t>       </a:t>
            </a:r>
            <a:endParaRPr lang="en-US" dirty="0"/>
          </a:p>
        </p:txBody>
      </p:sp>
      <p:pic>
        <p:nvPicPr>
          <p:cNvPr id="2053" name="Picture 5" descr="D:\Users\Librarian\Desktop\A\woman on comput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3312590"/>
            <a:ext cx="4735637" cy="2759616"/>
          </a:xfrm>
          <a:prstGeom prst="rect">
            <a:avLst/>
          </a:prstGeom>
          <a:noFill/>
        </p:spPr>
      </p:pic>
      <p:pic>
        <p:nvPicPr>
          <p:cNvPr id="2054" name="Picture 6" descr="D:\Users\Librarian\Desktop\b\PA226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2900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лавие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Текстов контейнер 17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395536" y="404664"/>
            <a:ext cx="4626159" cy="5904656"/>
          </a:xfrm>
        </p:spPr>
        <p:txBody>
          <a:bodyPr/>
          <a:lstStyle/>
          <a:p>
            <a:pPr>
              <a:buNone/>
            </a:pPr>
            <a:r>
              <a:rPr lang="bg-BG" dirty="0" smtClean="0"/>
              <a:t>    И двете служителки в читалището преминахме през няколко нива на обучение по програмата. </a:t>
            </a:r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r>
              <a:rPr lang="bg-BG" dirty="0" smtClean="0"/>
              <a:t>Но това не е всичко…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123" name="Picture 3" descr="D:\Users\Librarian\Desktop\b\IMGP3646-3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00" y="-9601200"/>
            <a:ext cx="3360000" cy="2520000"/>
          </a:xfrm>
          <a:prstGeom prst="rect">
            <a:avLst/>
          </a:prstGeom>
          <a:noFill/>
        </p:spPr>
      </p:pic>
      <p:pic>
        <p:nvPicPr>
          <p:cNvPr id="5124" name="Picture 4" descr="D:\Users\Librarian\Desktop\b\IMGP3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801600" y="-9601200"/>
            <a:ext cx="3360000" cy="2520000"/>
          </a:xfrm>
          <a:prstGeom prst="rect">
            <a:avLst/>
          </a:prstGeom>
          <a:noFill/>
        </p:spPr>
      </p:pic>
      <p:pic>
        <p:nvPicPr>
          <p:cNvPr id="9" name="Picture 5" descr="D:\Users\Librarian\Desktop\b\IMGP3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068960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D:\Users\Librarian\Desktop\b\IMGP3646-3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620688"/>
            <a:ext cx="337571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Контейнер за съдържание 2"/>
          <p:cNvSpPr txBox="1">
            <a:spLocks/>
          </p:cNvSpPr>
          <p:nvPr/>
        </p:nvSpPr>
        <p:spPr>
          <a:xfrm>
            <a:off x="960120" y="3212976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bg-BG" sz="2800" dirty="0" smtClean="0"/>
          </a:p>
        </p:txBody>
      </p:sp>
      <p:pic>
        <p:nvPicPr>
          <p:cNvPr id="5128" name="Picture 8" descr="D:\Users\Librarian\Desktop\A\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076056" y="3068960"/>
            <a:ext cx="3312368" cy="3215159"/>
          </a:xfrm>
          <a:prstGeom prst="rect">
            <a:avLst/>
          </a:prstGeom>
          <a:noFill/>
        </p:spPr>
      </p:pic>
      <p:sp>
        <p:nvSpPr>
          <p:cNvPr id="19" name="Правоъгълник 18"/>
          <p:cNvSpPr/>
          <p:nvPr/>
        </p:nvSpPr>
        <p:spPr>
          <a:xfrm>
            <a:off x="395536" y="6021288"/>
            <a:ext cx="82942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dirty="0" smtClean="0"/>
              <a:t>Човек се учи докато е жив… Ще опитаме…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build="p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4143372" y="3929066"/>
            <a:ext cx="4757750" cy="420611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«И </a:t>
            </a:r>
            <a:r>
              <a:rPr lang="ru-RU" sz="2800" dirty="0" err="1" smtClean="0"/>
              <a:t>всякоя</a:t>
            </a:r>
            <a:r>
              <a:rPr lang="ru-RU" sz="2800" dirty="0" smtClean="0"/>
              <a:t> </a:t>
            </a:r>
            <a:r>
              <a:rPr lang="ru-RU" sz="2800" dirty="0" err="1" smtClean="0"/>
              <a:t>възраст</a:t>
            </a:r>
            <a:r>
              <a:rPr lang="ru-RU" sz="2800" dirty="0" smtClean="0"/>
              <a:t>, </a:t>
            </a:r>
            <a:r>
              <a:rPr lang="ru-RU" sz="2800" dirty="0" err="1" smtClean="0"/>
              <a:t>класа</a:t>
            </a:r>
            <a:r>
              <a:rPr lang="ru-RU" sz="2800" dirty="0" smtClean="0"/>
              <a:t>, пол, занятие</a:t>
            </a:r>
            <a:br>
              <a:rPr lang="ru-RU" sz="2800" dirty="0" smtClean="0"/>
            </a:br>
            <a:r>
              <a:rPr lang="ru-RU" sz="2800" dirty="0" err="1" smtClean="0"/>
              <a:t>зимаше</a:t>
            </a:r>
            <a:r>
              <a:rPr lang="ru-RU" sz="2800" dirty="0" smtClean="0"/>
              <a:t> участие в </a:t>
            </a:r>
            <a:r>
              <a:rPr lang="ru-RU" sz="2800" dirty="0" err="1" smtClean="0"/>
              <a:t>това</a:t>
            </a:r>
            <a:r>
              <a:rPr lang="ru-RU" sz="2800" dirty="0" smtClean="0"/>
              <a:t> предприятие.»</a:t>
            </a:r>
            <a:endParaRPr lang="en-US" sz="2800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-428660" y="357166"/>
            <a:ext cx="5000660" cy="47244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bg-BG" dirty="0" smtClean="0"/>
              <a:t>     Знанията,                             уменията                              и средствата                незабавно                    влязоха                                     в употреба по предназначение.</a:t>
            </a:r>
            <a:endParaRPr lang="en-US" dirty="0"/>
          </a:p>
        </p:txBody>
      </p:sp>
      <p:pic>
        <p:nvPicPr>
          <p:cNvPr id="2050" name="Picture 2" descr="C:\Users\stanislava.hr\Desktop\vanq\A\PA226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500042"/>
            <a:ext cx="4548219" cy="3411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stanislava.hr\Desktop\vanq\A\computer_time_to_upgrade-300x21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3500438"/>
            <a:ext cx="3500462" cy="2496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714348" y="2651888"/>
            <a:ext cx="2971800" cy="4206112"/>
          </a:xfrm>
        </p:spPr>
        <p:txBody>
          <a:bodyPr>
            <a:normAutofit/>
          </a:bodyPr>
          <a:lstStyle/>
          <a:p>
            <a:r>
              <a:rPr lang="bg-BG" sz="2800" dirty="0" smtClean="0"/>
              <a:t>И не само…</a:t>
            </a:r>
            <a:endParaRPr lang="en-US" sz="2800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0" y="357166"/>
            <a:ext cx="4626159" cy="4724402"/>
          </a:xfrm>
        </p:spPr>
        <p:txBody>
          <a:bodyPr/>
          <a:lstStyle/>
          <a:p>
            <a:pPr>
              <a:buNone/>
            </a:pPr>
            <a:r>
              <a:rPr lang="bg-BG" dirty="0" smtClean="0"/>
              <a:t>     Проведохме курс по компютърна грамотност  за начинаещи…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074" name="Picture 2" descr="C:\Users\stanislava.hr\Desktop\vanq\A\PA226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357562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stanislava.hr\Desktop\vanq\A\PA22676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4876" y="3500438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stanislava.hr\Desktop\vanq\b\IMGP3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71480"/>
            <a:ext cx="4024340" cy="301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encrypted-tbn0.gstatic.com/images?q=tbn:ANd9GcRH88kisAPA3z4TkTph7i4klF6l6OWztzhKq9DRtgoVpvXWBlRPF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1714488"/>
            <a:ext cx="2333625" cy="196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0" y="357166"/>
            <a:ext cx="9001156" cy="507209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bg-BG" dirty="0" smtClean="0"/>
              <a:t>     </a:t>
            </a:r>
            <a:r>
              <a:rPr lang="bg-BG" sz="3000" dirty="0" smtClean="0"/>
              <a:t>Показахме на подрастващите, че компютърът се използва не само за игри, а е незаменим помощник                                  в ученето и самоподготовката.</a:t>
            </a:r>
          </a:p>
          <a:p>
            <a:pPr>
              <a:buNone/>
            </a:pPr>
            <a:endParaRPr lang="bg-BG" sz="3000" dirty="0" smtClean="0"/>
          </a:p>
          <a:p>
            <a:pPr>
              <a:buNone/>
            </a:pPr>
            <a:endParaRPr lang="bg-BG" sz="3000" dirty="0" smtClean="0"/>
          </a:p>
          <a:p>
            <a:pPr>
              <a:buNone/>
            </a:pPr>
            <a:endParaRPr lang="bg-BG" sz="3000" dirty="0" smtClean="0"/>
          </a:p>
          <a:p>
            <a:pPr>
              <a:buNone/>
            </a:pPr>
            <a:endParaRPr lang="bg-BG" sz="3000" dirty="0" smtClean="0"/>
          </a:p>
          <a:p>
            <a:pPr>
              <a:buNone/>
            </a:pPr>
            <a:endParaRPr lang="bg-BG" sz="3000" dirty="0" smtClean="0"/>
          </a:p>
          <a:p>
            <a:pPr>
              <a:buNone/>
            </a:pPr>
            <a:endParaRPr lang="bg-BG" sz="3000" dirty="0" smtClean="0"/>
          </a:p>
          <a:p>
            <a:pPr>
              <a:buNone/>
            </a:pPr>
            <a:r>
              <a:rPr lang="bg-BG" sz="3000" dirty="0" smtClean="0"/>
              <a:t>     </a:t>
            </a:r>
          </a:p>
          <a:p>
            <a:pPr>
              <a:buNone/>
            </a:pPr>
            <a:endParaRPr lang="bg-BG" sz="3000" dirty="0" smtClean="0"/>
          </a:p>
          <a:p>
            <a:pPr>
              <a:buNone/>
            </a:pPr>
            <a:endParaRPr lang="bg-BG" sz="3000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4" y="2143116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3116"/>
            <a:ext cx="4024340" cy="301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авоъгълник 10"/>
          <p:cNvSpPr/>
          <p:nvPr/>
        </p:nvSpPr>
        <p:spPr>
          <a:xfrm>
            <a:off x="428596" y="5072074"/>
            <a:ext cx="47149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 smtClean="0"/>
              <a:t>  Научихме ги сами да търсят информация и да учат чрез игри.</a:t>
            </a:r>
            <a:endParaRPr lang="en-US" sz="2800" dirty="0"/>
          </a:p>
        </p:txBody>
      </p:sp>
      <p:sp>
        <p:nvSpPr>
          <p:cNvPr id="12" name="Текстов контейнер 1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bg-BG" dirty="0" smtClean="0"/>
              <a:t>     </a:t>
            </a:r>
            <a:endParaRPr lang="en-US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143504" y="4071942"/>
            <a:ext cx="264320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Живост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Връх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1115</TotalTime>
  <Words>480</Words>
  <Application>Microsoft Office PowerPoint</Application>
  <PresentationFormat>Презентация на цял екран (4:3)</PresentationFormat>
  <Paragraphs>72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18</vt:i4>
      </vt:variant>
    </vt:vector>
  </HeadingPairs>
  <TitlesOfParts>
    <vt:vector size="19" baseType="lpstr">
      <vt:lpstr>Аспект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ГЛОБАЛНАТА БИБЛИОТЕКА</dc:title>
  <dc:creator>Librarian</dc:creator>
  <cp:lastModifiedBy>Librarian</cp:lastModifiedBy>
  <cp:revision>63</cp:revision>
  <dcterms:created xsi:type="dcterms:W3CDTF">2012-10-22T15:41:51Z</dcterms:created>
  <dcterms:modified xsi:type="dcterms:W3CDTF">2012-10-24T14:10:03Z</dcterms:modified>
</cp:coreProperties>
</file>