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7" r:id="rId3"/>
    <p:sldId id="278" r:id="rId4"/>
    <p:sldId id="259" r:id="rId5"/>
    <p:sldId id="283" r:id="rId6"/>
    <p:sldId id="287" r:id="rId7"/>
    <p:sldId id="279" r:id="rId8"/>
    <p:sldId id="262" r:id="rId9"/>
    <p:sldId id="260" r:id="rId10"/>
    <p:sldId id="274" r:id="rId11"/>
    <p:sldId id="286" r:id="rId12"/>
    <p:sldId id="290" r:id="rId13"/>
    <p:sldId id="285" r:id="rId14"/>
    <p:sldId id="300" r:id="rId15"/>
    <p:sldId id="258" r:id="rId16"/>
    <p:sldId id="266" r:id="rId17"/>
    <p:sldId id="276" r:id="rId18"/>
    <p:sldId id="269" r:id="rId19"/>
    <p:sldId id="267" r:id="rId20"/>
    <p:sldId id="277" r:id="rId21"/>
    <p:sldId id="284" r:id="rId22"/>
    <p:sldId id="289" r:id="rId23"/>
    <p:sldId id="304" r:id="rId24"/>
    <p:sldId id="301" r:id="rId25"/>
    <p:sldId id="296" r:id="rId26"/>
    <p:sldId id="306" r:id="rId27"/>
    <p:sldId id="302" r:id="rId28"/>
    <p:sldId id="299" r:id="rId29"/>
    <p:sldId id="303" r:id="rId30"/>
    <p:sldId id="307" r:id="rId31"/>
    <p:sldId id="305" r:id="rId32"/>
    <p:sldId id="297" r:id="rId33"/>
    <p:sldId id="291" r:id="rId34"/>
    <p:sldId id="295" r:id="rId35"/>
    <p:sldId id="298" r:id="rId36"/>
    <p:sldId id="280" r:id="rId37"/>
    <p:sldId id="263" r:id="rId38"/>
    <p:sldId id="282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00"/>
    <a:srgbClr val="CCFFCC"/>
    <a:srgbClr val="FFCCCC"/>
    <a:srgbClr val="FFFF99"/>
    <a:srgbClr val="FF99FF"/>
    <a:srgbClr val="99CC00"/>
    <a:srgbClr val="99FF33"/>
    <a:srgbClr val="66FFFF"/>
    <a:srgbClr val="39B9C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1" autoAdjust="0"/>
    <p:restoredTop sz="94638" autoAdjust="0"/>
  </p:normalViewPr>
  <p:slideViewPr>
    <p:cSldViewPr>
      <p:cViewPr>
        <p:scale>
          <a:sx n="80" d="100"/>
          <a:sy n="80" d="100"/>
        </p:scale>
        <p:origin x="-1554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B9C0D-13AF-45E5-A11C-EFFA6407A8FC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8D747-B536-4417-96D7-790DCAFB3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198E2-D496-4DEF-8285-0B0508BABBF6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EE72B-CD9D-4144-BD31-331379389E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 smtClean="0"/>
              <a:t>Народно</a:t>
            </a:r>
            <a:r>
              <a:rPr lang="bg-BG" baseline="0" dirty="0" smtClean="0"/>
              <a:t> читалище “Св.</a:t>
            </a:r>
            <a:r>
              <a:rPr lang="bg-BG" baseline="0" dirty="0" err="1" smtClean="0"/>
              <a:t>св</a:t>
            </a:r>
            <a:r>
              <a:rPr lang="bg-BG" baseline="0" dirty="0" smtClean="0"/>
              <a:t>.Кирил И Методий-1927 “с.Тополи,общ.Варна</a:t>
            </a:r>
            <a:endParaRPr lang="en-US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BEE72B-CD9D-4144-BD31-331379389E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Щракнете, за да редактирате стила на подзаглавията в образеца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Щракн., за да ред. стил на загл. в обр.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Щракнете, за да редактирате стила на заглавието в образеца</a:t>
            </a:r>
            <a:endParaRPr lang="en-US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7505-F85B-4608-8EDE-6D46228F7F9D}" type="datetimeFigureOut">
              <a:rPr lang="en-US" smtClean="0"/>
              <a:pPr/>
              <a:t>10/24/2012</a:t>
            </a:fld>
            <a:endParaRPr lang="en-US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31A68-1B4E-48FE-B2BB-DB6E6AFEF0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wedge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bg-BG" smtClean="0"/>
              <a:t>85 години от създаването на </a:t>
            </a:r>
            <a:br>
              <a:rPr lang="bg-BG" smtClean="0"/>
            </a:br>
            <a:r>
              <a:rPr lang="bg-BG" smtClean="0"/>
              <a:t>НЧ“Св.св.Кирил и Методий -1927”</a:t>
            </a:r>
            <a:br>
              <a:rPr lang="bg-BG" smtClean="0"/>
            </a:br>
            <a:r>
              <a:rPr lang="bg-BG" smtClean="0"/>
              <a:t>с.Тополи, Община Варна</a:t>
            </a:r>
            <a:endParaRPr lang="en-US" dirty="0"/>
          </a:p>
        </p:txBody>
      </p:sp>
      <p:sp>
        <p:nvSpPr>
          <p:cNvPr id="7" name="Подзаглавие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Картина 3" descr="chit.snim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ово поле 4"/>
          <p:cNvSpPr txBox="1"/>
          <p:nvPr/>
        </p:nvSpPr>
        <p:spPr>
          <a:xfrm>
            <a:off x="395536" y="260648"/>
            <a:ext cx="8568952" cy="2232248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14350" indent="-514350" algn="ctr">
              <a:buAutoNum type="arabicPlain" startAt="85"/>
            </a:pPr>
            <a:r>
              <a:rPr lang="bg-BG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години</a:t>
            </a:r>
          </a:p>
          <a:p>
            <a:pPr marL="514350" indent="-514350" algn="ctr"/>
            <a:r>
              <a:rPr lang="bg-BG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Народно читалище </a:t>
            </a:r>
          </a:p>
          <a:p>
            <a:pPr marL="514350" indent="-514350" algn="ctr"/>
            <a:r>
              <a:rPr lang="bg-BG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“Св.</a:t>
            </a:r>
            <a:r>
              <a:rPr lang="bg-BG" sz="28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св</a:t>
            </a:r>
            <a:r>
              <a:rPr lang="bg-BG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Кирил и Методий-1927”</a:t>
            </a:r>
          </a:p>
          <a:p>
            <a:pPr marL="514350" indent="-514350" algn="ctr"/>
            <a:r>
              <a:rPr lang="bg-BG" sz="28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Тополи,община Варна</a:t>
            </a:r>
            <a:endParaRPr lang="en-US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bg-BG" i="1" dirty="0" smtClean="0">
                <a:solidFill>
                  <a:srgbClr val="00B050"/>
                </a:solidFill>
              </a:rPr>
              <a:t>Металните стелажи</a:t>
            </a:r>
            <a:r>
              <a:rPr lang="bg-BG" dirty="0" smtClean="0">
                <a:solidFill>
                  <a:srgbClr val="00B050"/>
                </a:solidFill>
              </a:rPr>
              <a:t/>
            </a:r>
            <a:br>
              <a:rPr lang="bg-BG" dirty="0" smtClean="0">
                <a:solidFill>
                  <a:srgbClr val="00B050"/>
                </a:solidFill>
              </a:rPr>
            </a:br>
            <a:r>
              <a:rPr lang="en-US" sz="2000" dirty="0" smtClean="0">
                <a:solidFill>
                  <a:srgbClr val="00B050"/>
                </a:solidFill>
              </a:rPr>
              <a:t>/</a:t>
            </a:r>
            <a:r>
              <a:rPr lang="bg-BG" sz="2200" dirty="0" smtClean="0">
                <a:solidFill>
                  <a:srgbClr val="00B050"/>
                </a:solidFill>
              </a:rPr>
              <a:t>съществуват  и до днес/</a:t>
            </a:r>
            <a:endParaRPr lang="en-US" sz="2200" dirty="0">
              <a:solidFill>
                <a:srgbClr val="00B050"/>
              </a:solidFill>
            </a:endParaRP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3754760" cy="4680519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bg-BG" i="1" dirty="0" smtClean="0">
                <a:solidFill>
                  <a:srgbClr val="7030A0"/>
                </a:solidFill>
              </a:rPr>
              <a:t>Библиотеката днес:   Книжен фонд-15190 тома.</a:t>
            </a:r>
          </a:p>
          <a:p>
            <a:pPr>
              <a:buNone/>
            </a:pPr>
            <a:r>
              <a:rPr lang="bg-BG" i="1" dirty="0" smtClean="0">
                <a:solidFill>
                  <a:srgbClr val="7030A0"/>
                </a:solidFill>
              </a:rPr>
              <a:t>Периодични издания : 3 вестника и 1списание. </a:t>
            </a:r>
          </a:p>
          <a:p>
            <a:pPr>
              <a:buNone/>
            </a:pPr>
            <a:r>
              <a:rPr lang="bg-BG" i="1" dirty="0" smtClean="0">
                <a:solidFill>
                  <a:srgbClr val="7030A0"/>
                </a:solidFill>
              </a:rPr>
              <a:t>Място за:</a:t>
            </a:r>
          </a:p>
          <a:p>
            <a:pPr>
              <a:buNone/>
            </a:pPr>
            <a:r>
              <a:rPr lang="bg-BG" i="1" dirty="0" smtClean="0">
                <a:solidFill>
                  <a:srgbClr val="7030A0"/>
                </a:solidFill>
              </a:rPr>
              <a:t> - представяния на книги от местни и варненски автори/Християн Облаков, Крум Георгиев, Георги </a:t>
            </a:r>
            <a:r>
              <a:rPr lang="bg-BG" i="1" dirty="0" err="1" smtClean="0">
                <a:solidFill>
                  <a:srgbClr val="7030A0"/>
                </a:solidFill>
              </a:rPr>
              <a:t>Чичаров</a:t>
            </a:r>
            <a:r>
              <a:rPr lang="bg-BG" i="1" dirty="0" smtClean="0">
                <a:solidFill>
                  <a:srgbClr val="7030A0"/>
                </a:solidFill>
              </a:rPr>
              <a:t>/.</a:t>
            </a:r>
          </a:p>
          <a:p>
            <a:pPr>
              <a:buNone/>
            </a:pPr>
            <a:r>
              <a:rPr lang="bg-BG" i="1" dirty="0" smtClean="0">
                <a:solidFill>
                  <a:srgbClr val="7030A0"/>
                </a:solidFill>
              </a:rPr>
              <a:t> - честване на бележити дати и годишнини</a:t>
            </a:r>
          </a:p>
          <a:p>
            <a:pPr>
              <a:buNone/>
            </a:pP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8" name="Контейнер за съдържание 7" descr="DSCN488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427985" y="1844824"/>
            <a:ext cx="4176463" cy="45365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72400" cy="936104"/>
          </a:xfrm>
          <a:solidFill>
            <a:schemeClr val="accent2">
              <a:lumMod val="60000"/>
              <a:lumOff val="40000"/>
            </a:schemeClr>
          </a:solidFill>
          <a:ln>
            <a:solidFill>
              <a:srgbClr val="CCFFCC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</p:spPr>
        <p:txBody>
          <a:bodyPr>
            <a:prstTxWarp prst="textStop">
              <a:avLst/>
            </a:prstTxWarp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bg-BG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</a:t>
            </a:r>
            <a:r>
              <a:rPr lang="bg-BG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Художествена</a:t>
            </a:r>
            <a:r>
              <a:rPr lang="bg-BG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bg-BG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самодейност</a:t>
            </a:r>
            <a:endParaRPr lang="en-US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914400" y="1484784"/>
            <a:ext cx="3585592" cy="648072"/>
          </a:xfr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bg-BG" sz="1200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Мара Липова/със съпруга си/,първата жена от с.Тополи,играла мъжките роли в пиесите поставяни на читалищната сцена</a:t>
            </a:r>
            <a:endParaRPr lang="en-US" sz="1200" i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Контейнер за съдържание 6" descr="Mara Lipova i saprug Kostadinov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64130" y="2207419"/>
            <a:ext cx="2826327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Текстов контейнер 3"/>
          <p:cNvSpPr>
            <a:spLocks noGrp="1"/>
          </p:cNvSpPr>
          <p:nvPr>
            <p:ph type="body" sz="quarter" idx="3"/>
          </p:nvPr>
        </p:nvSpPr>
        <p:spPr>
          <a:xfrm>
            <a:off x="4788024" y="1484785"/>
            <a:ext cx="3816424" cy="648072"/>
          </a:xfr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g-BG" sz="14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Тони </a:t>
            </a:r>
            <a:r>
              <a:rPr lang="bg-BG" sz="1400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Рапонска</a:t>
            </a:r>
            <a:r>
              <a:rPr lang="bg-BG" sz="14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на урок по китара в музикалната школа </a:t>
            </a:r>
            <a:r>
              <a:rPr lang="bg-BG" sz="1400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</a:t>
            </a:r>
            <a:r>
              <a:rPr lang="bg-BG" sz="14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ъм читалището през 1984 год</a:t>
            </a:r>
            <a:r>
              <a:rPr lang="bg-BG" sz="1400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en-US" sz="1400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Контейнер за съдържание 7" descr="Toni Raponska-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252749" y="2207419"/>
            <a:ext cx="2826327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InflateBottom">
              <a:avLst/>
            </a:prstTxWarp>
            <a:noAutofit/>
          </a:bodyPr>
          <a:lstStyle/>
          <a:p>
            <a:pPr algn="ctr"/>
            <a:r>
              <a:rPr lang="bg-BG" sz="2800" i="1" dirty="0" smtClean="0">
                <a:solidFill>
                  <a:srgbClr val="00B0F0"/>
                </a:solidFill>
              </a:rPr>
              <a:t> отличие</a:t>
            </a:r>
            <a:br>
              <a:rPr lang="bg-BG" sz="2800" i="1" dirty="0" smtClean="0">
                <a:solidFill>
                  <a:srgbClr val="00B0F0"/>
                </a:solidFill>
              </a:rPr>
            </a:br>
            <a:r>
              <a:rPr lang="bg-BG" sz="2800" i="1" dirty="0" smtClean="0">
                <a:solidFill>
                  <a:srgbClr val="00B0F0"/>
                </a:solidFill>
              </a:rPr>
              <a:t>от Държавния съвет на Република  България</a:t>
            </a:r>
            <a:endParaRPr lang="en-US" sz="2800" i="1" dirty="0">
              <a:solidFill>
                <a:srgbClr val="00B0F0"/>
              </a:solidFill>
            </a:endParaRPr>
          </a:p>
        </p:txBody>
      </p:sp>
      <p:pic>
        <p:nvPicPr>
          <p:cNvPr id="5" name="Контейнер за съдържание 4" descr="DSCN515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55576" y="1340768"/>
            <a:ext cx="3394472" cy="4641379"/>
          </a:xfrm>
        </p:spPr>
      </p:pic>
      <p:pic>
        <p:nvPicPr>
          <p:cNvPr id="6" name="Контейнер за съдържание 5" descr="DSCN515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076056" y="1772816"/>
            <a:ext cx="2970330" cy="4248472"/>
          </a:xfrm>
        </p:spPr>
      </p:pic>
      <p:sp>
        <p:nvSpPr>
          <p:cNvPr id="8" name="Текстово поле 7"/>
          <p:cNvSpPr txBox="1"/>
          <p:nvPr/>
        </p:nvSpPr>
        <p:spPr>
          <a:xfrm>
            <a:off x="683568" y="6093296"/>
            <a:ext cx="7560840" cy="58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/>
            <a:r>
              <a:rPr lang="bg-BG" i="1" dirty="0" smtClean="0">
                <a:ln>
                  <a:solidFill>
                    <a:srgbClr val="00B0F0"/>
                  </a:solidFill>
                </a:ln>
              </a:rPr>
              <a:t>По случай 50 години народно читалище с.Тополи</a:t>
            </a:r>
            <a:endParaRPr lang="en-US" i="1" dirty="0">
              <a:ln>
                <a:solidFill>
                  <a:srgbClr val="00B0F0"/>
                </a:solidFill>
              </a:ln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prstTxWarp prst="textCanUp">
              <a:avLst/>
            </a:prstTxWarp>
            <a:normAutofit fontScale="90000"/>
          </a:bodyPr>
          <a:lstStyle/>
          <a:p>
            <a:r>
              <a:rPr lang="bg-BG" dirty="0" smtClean="0">
                <a:solidFill>
                  <a:srgbClr val="7030A0"/>
                </a:solidFill>
              </a:rPr>
              <a:t>    </a:t>
            </a:r>
            <a:r>
              <a:rPr lang="bg-BG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50 години НЧ”Св.</a:t>
            </a:r>
            <a:r>
              <a:rPr lang="bg-BG" b="1" i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св</a:t>
            </a:r>
            <a:r>
              <a:rPr lang="bg-BG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.Кирил и  Методий” </a:t>
            </a:r>
            <a:r>
              <a:rPr lang="bg-BG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noFill/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с.Тополи,общ.Варна</a:t>
            </a:r>
            <a:r>
              <a:rPr lang="bg-BG" b="1" i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sz="1600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Поздравителен адрес от Министерството на културата</a:t>
            </a:r>
            <a:endParaRPr lang="en-US" sz="1600" i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7" name="Контейнер за съдържание 6" descr="DSCN49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914400" y="2420713"/>
            <a:ext cx="3945632" cy="317046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Текстов контейнер 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bg-B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Диплом от Държавния съвет</a:t>
            </a:r>
            <a:endParaRPr lang="en-US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Контейнер за съдържание 7" descr="DSCN4909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076056" y="2455737"/>
            <a:ext cx="3610744" cy="3135438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6912768" cy="1143000"/>
          </a:xfrm>
          <a:solidFill>
            <a:srgbClr val="92D05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  <a:scene3d>
            <a:camera prst="perspectiveAbove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CanUp">
              <a:avLst/>
            </a:prstTxWarp>
          </a:bodyPr>
          <a:lstStyle/>
          <a:p>
            <a:r>
              <a:rPr lang="bg-BG" i="1" dirty="0" smtClean="0">
                <a:solidFill>
                  <a:srgbClr val="FF6600"/>
                </a:solidFill>
              </a:rPr>
              <a:t>Музейна сбирка</a:t>
            </a:r>
            <a:endParaRPr lang="en-US" i="1" dirty="0">
              <a:solidFill>
                <a:srgbClr val="FF6600"/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bg-BG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Носиите,характерни за с.Тополи</a:t>
            </a:r>
            <a:endParaRPr lang="en-US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Контейнер за съдържание 6" descr="Picture 09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28335"/>
            <a:ext cx="4040188" cy="3044367"/>
          </a:xfrm>
          <a:prstGeom prst="cloud">
            <a:avLst/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355977" y="1268761"/>
            <a:ext cx="4330824" cy="648072"/>
          </a:xfrm>
        </p:spPr>
        <p:txBody>
          <a:bodyPr>
            <a:normAutofit/>
          </a:bodyPr>
          <a:lstStyle/>
          <a:p>
            <a:pPr algn="ctr"/>
            <a:r>
              <a:rPr lang="bg-B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Част от таблата с фотографии</a:t>
            </a:r>
            <a:endParaRPr lang="en-US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Контейнер за съдържание 7" descr="Picture 095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177223" y="2174875"/>
            <a:ext cx="2977379" cy="3951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Текстово поле 14"/>
          <p:cNvSpPr txBox="1"/>
          <p:nvPr/>
        </p:nvSpPr>
        <p:spPr>
          <a:xfrm>
            <a:off x="2483768" y="6165304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i="1" dirty="0" smtClean="0">
                <a:solidFill>
                  <a:schemeClr val="accent6">
                    <a:lumMod val="75000"/>
                  </a:schemeClr>
                </a:solidFill>
              </a:rPr>
              <a:t>Създадена през 2000 год</a:t>
            </a:r>
            <a:r>
              <a:rPr lang="bg-BG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48464" cy="1196752"/>
          </a:xfrm>
          <a:blipFill>
            <a:blip r:embed="rId3" cstate="print"/>
            <a:tile tx="0" ty="0" sx="100000" sy="100000" flip="none" algn="tl"/>
          </a:blipFill>
          <a:ln w="28575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Chevron">
              <a:avLst/>
            </a:prstTxWarp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bg-BG" sz="3600" b="1" i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Програма “Глобални библиотеки-България</a:t>
            </a:r>
            <a:r>
              <a:rPr lang="bg-BG" sz="4000" b="1" i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”</a:t>
            </a:r>
            <a:endParaRPr lang="en-US" sz="4000" b="1" i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 flipH="1">
            <a:off x="179512" y="1844824"/>
            <a:ext cx="8784976" cy="4569371"/>
          </a:xfrm>
          <a:blipFill>
            <a:blip r:embed="rId3" cstate="print"/>
            <a:tile tx="0" ty="0" sx="100000" sy="100000" flip="none" algn="tl"/>
          </a:blipFill>
          <a:ln w="38100">
            <a:noFill/>
          </a:ln>
          <a:effectLst>
            <a:outerShdw blurRad="107950" dist="12700" dir="5400000" algn="ctr">
              <a:srgbClr val="000000"/>
            </a:outerShdw>
            <a:softEdge rad="3175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55000" lnSpcReduction="20000"/>
            <a:sp3d extrusionH="57150">
              <a:bevelT w="38100" h="38100"/>
            </a:sp3d>
          </a:bodyPr>
          <a:lstStyle/>
          <a:p>
            <a:pPr algn="just">
              <a:buNone/>
            </a:pPr>
            <a:r>
              <a:rPr lang="bg-BG" dirty="0" smtClean="0"/>
              <a:t>	</a:t>
            </a:r>
            <a:r>
              <a:rPr lang="bg-BG" i="1" dirty="0" smtClean="0">
                <a:solidFill>
                  <a:srgbClr val="00B0F0"/>
                </a:solidFill>
              </a:rPr>
              <a:t>	</a:t>
            </a: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През </a:t>
            </a:r>
            <a:r>
              <a:rPr lang="bg-BG" sz="34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2010</a:t>
            </a: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Г,библиотеката спечели проект по програма Глобални библиотеки и е оборудвана с три компютърни конфигурации, мултифункционално устройство и мултимедия. Така тя стана част от голямото глобално семейство…</a:t>
            </a:r>
          </a:p>
          <a:p>
            <a:pPr algn="just">
              <a:buNone/>
            </a:pP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		За тази цел, служителите преминаха част от обучителните курсове предвидени в програмата.</a:t>
            </a:r>
          </a:p>
          <a:p>
            <a:pPr algn="just">
              <a:buNone/>
            </a:pP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		Вече разширихме начина на обслужване на населението. Чрез рекламната дейност, която проведохме, все повече хора от селото започнаха да ползват услугите на библиотеката:</a:t>
            </a:r>
          </a:p>
          <a:p>
            <a:pPr algn="just">
              <a:buNone/>
            </a:pP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		*копиране</a:t>
            </a:r>
          </a:p>
          <a:p>
            <a:pPr algn="just">
              <a:buNone/>
            </a:pP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		*принтиране</a:t>
            </a:r>
          </a:p>
          <a:p>
            <a:pPr algn="just">
              <a:buNone/>
            </a:pP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		*сканиране</a:t>
            </a:r>
          </a:p>
          <a:p>
            <a:pPr algn="just">
              <a:buNone/>
            </a:pP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		*запис на диск</a:t>
            </a:r>
          </a:p>
          <a:p>
            <a:pPr algn="just">
              <a:buNone/>
            </a:pP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		*работа с </a:t>
            </a:r>
            <a:r>
              <a:rPr lang="bg-BG" b="1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флаш-памет</a:t>
            </a:r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и др.</a:t>
            </a:r>
          </a:p>
          <a:p>
            <a:pPr algn="just">
              <a:buNone/>
            </a:pPr>
            <a:r>
              <a:rPr lang="bg-BG" dirty="0" smtClean="0"/>
              <a:t>		 </a:t>
            </a:r>
            <a:endParaRPr lang="en-US" dirty="0"/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64096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Вече сме обучени…</a:t>
            </a:r>
            <a:endParaRPr lang="en-US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67544" y="1412776"/>
            <a:ext cx="4040188" cy="792089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g-BG" sz="1600" i="1" u="sng" dirty="0" smtClean="0">
                <a:solidFill>
                  <a:srgbClr val="7030A0"/>
                </a:solidFill>
              </a:rPr>
              <a:t>Величка Иванова </a:t>
            </a:r>
            <a:r>
              <a:rPr lang="bg-BG" sz="1600" i="1" dirty="0" smtClean="0">
                <a:solidFill>
                  <a:srgbClr val="7030A0"/>
                </a:solidFill>
              </a:rPr>
              <a:t>получава удостоверение за завършен курс по ИКТ,с </a:t>
            </a:r>
            <a:r>
              <a:rPr lang="bg-BG" sz="1600" i="1" dirty="0" err="1" smtClean="0">
                <a:solidFill>
                  <a:srgbClr val="7030A0"/>
                </a:solidFill>
              </a:rPr>
              <a:t>обучител</a:t>
            </a:r>
            <a:r>
              <a:rPr lang="bg-BG" sz="1600" i="1" dirty="0" smtClean="0">
                <a:solidFill>
                  <a:srgbClr val="7030A0"/>
                </a:solidFill>
              </a:rPr>
              <a:t> Теменуга Калчева</a:t>
            </a:r>
            <a:endParaRPr lang="en-US" sz="1600" i="1" dirty="0">
              <a:solidFill>
                <a:srgbClr val="7030A0"/>
              </a:solidFill>
            </a:endParaRPr>
          </a:p>
        </p:txBody>
      </p:sp>
      <p:pic>
        <p:nvPicPr>
          <p:cNvPr id="7" name="Контейнер за съдържание 6" descr="Вичето глоб.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5536" y="2564904"/>
            <a:ext cx="4040188" cy="3532733"/>
          </a:xfrm>
          <a:prstGeom prst="ellipse">
            <a:avLst/>
          </a:prstGeom>
          <a:ln w="190500" cap="rnd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/>
            <a:r>
              <a:rPr lang="bg-BG" sz="1800" i="1" u="sng" dirty="0" smtClean="0">
                <a:solidFill>
                  <a:srgbClr val="7030A0"/>
                </a:solidFill>
              </a:rPr>
              <a:t>Румяна Никова </a:t>
            </a:r>
            <a:r>
              <a:rPr lang="bg-BG" sz="1800" i="1" dirty="0" smtClean="0">
                <a:solidFill>
                  <a:srgbClr val="7030A0"/>
                </a:solidFill>
              </a:rPr>
              <a:t>на курс по ИКТ при</a:t>
            </a:r>
          </a:p>
          <a:p>
            <a:pPr algn="ctr"/>
            <a:r>
              <a:rPr lang="bg-BG" sz="1800" i="1" dirty="0" smtClean="0">
                <a:solidFill>
                  <a:srgbClr val="7030A0"/>
                </a:solidFill>
              </a:rPr>
              <a:t> г-жа Теменуга Калчева</a:t>
            </a:r>
            <a:endParaRPr lang="en-US" sz="1800" i="1" dirty="0">
              <a:solidFill>
                <a:srgbClr val="7030A0"/>
              </a:solidFill>
            </a:endParaRPr>
          </a:p>
        </p:txBody>
      </p:sp>
      <p:pic>
        <p:nvPicPr>
          <p:cNvPr id="8" name="Контейнер за съдържание 7" descr="Руми глоб.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4008" y="2564904"/>
            <a:ext cx="4041775" cy="3533328"/>
          </a:xfrm>
          <a:prstGeom prst="ellipse">
            <a:avLst/>
          </a:prstGeom>
          <a:ln w="190500" cap="rnd">
            <a:solidFill>
              <a:schemeClr val="accent4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bg-BG" sz="5400" i="1" dirty="0" smtClean="0">
                <a:solidFill>
                  <a:srgbClr val="7030A0"/>
                </a:solidFill>
              </a:rPr>
              <a:t>И вас ще  научим…</a:t>
            </a:r>
            <a:endParaRPr lang="en-US" sz="5400" i="1" dirty="0">
              <a:solidFill>
                <a:srgbClr val="7030A0"/>
              </a:solidFill>
            </a:endParaRPr>
          </a:p>
        </p:txBody>
      </p:sp>
      <p:pic>
        <p:nvPicPr>
          <p:cNvPr id="5" name="Контейнер за съдържание 4" descr="DSCN499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Контейнер за съдържание 6" descr="DSCN499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Текстово поле 5"/>
          <p:cNvSpPr txBox="1"/>
          <p:nvPr/>
        </p:nvSpPr>
        <p:spPr>
          <a:xfrm>
            <a:off x="3203848" y="1772816"/>
            <a:ext cx="288032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i="1" dirty="0" smtClean="0">
                <a:solidFill>
                  <a:srgbClr val="7030A0"/>
                </a:solidFill>
              </a:rPr>
              <a:t>Елена Гочева-68 год</a:t>
            </a:r>
            <a:r>
              <a:rPr lang="bg-BG" dirty="0" smtClean="0"/>
              <a:t>.</a:t>
            </a:r>
            <a:endParaRPr lang="en-US" dirty="0"/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6840760" cy="792088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g-BG" i="1" dirty="0" smtClean="0">
                <a:solidFill>
                  <a:srgbClr val="FF00FF"/>
                </a:solidFill>
              </a:rPr>
              <a:t>Млади потребители</a:t>
            </a:r>
            <a:endParaRPr lang="en-US" i="1" dirty="0">
              <a:solidFill>
                <a:srgbClr val="FF00FF"/>
              </a:solidFill>
            </a:endParaRPr>
          </a:p>
        </p:txBody>
      </p:sp>
      <p:pic>
        <p:nvPicPr>
          <p:cNvPr id="5" name="Контейнер за съдържание 4" descr="DSCN488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Контейнер за съдържание 5" descr="DSCN488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69744" y="1600200"/>
            <a:ext cx="3395511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539552" y="5445224"/>
            <a:ext cx="3816424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sz="1600" dirty="0" smtClean="0">
                <a:solidFill>
                  <a:srgbClr val="FF00FF"/>
                </a:solidFill>
              </a:rPr>
              <a:t>Мария Костова и Надежда Николова</a:t>
            </a:r>
            <a:endParaRPr lang="en-US" sz="1600" dirty="0">
              <a:solidFill>
                <a:srgbClr val="FF00FF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6984776" cy="1008112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bg-BG" sz="5400" i="1" dirty="0" smtClean="0">
                <a:solidFill>
                  <a:srgbClr val="7030A0"/>
                </a:solidFill>
              </a:rPr>
              <a:t>Млади потребители</a:t>
            </a:r>
            <a:endParaRPr lang="en-US" sz="5400" i="1" dirty="0">
              <a:solidFill>
                <a:srgbClr val="7030A0"/>
              </a:solidFill>
            </a:endParaRPr>
          </a:p>
        </p:txBody>
      </p:sp>
      <p:pic>
        <p:nvPicPr>
          <p:cNvPr id="4" name="Контейнер за съдържание 3" descr="DSCN482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7030A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2195736" y="630932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i="1" dirty="0" smtClean="0">
                <a:solidFill>
                  <a:srgbClr val="7030A0"/>
                </a:solidFill>
              </a:rPr>
              <a:t>Ежедневните ни потребители</a:t>
            </a:r>
          </a:p>
          <a:p>
            <a:pPr algn="ctr"/>
            <a:r>
              <a:rPr lang="bg-BG" b="1" i="1" dirty="0" smtClean="0">
                <a:solidFill>
                  <a:srgbClr val="7030A0"/>
                </a:solidFill>
              </a:rPr>
              <a:t> Стилиян и Виктор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лавие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bg-BG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Началото…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idx="1"/>
          </p:nvPr>
        </p:nvSpPr>
        <p:spPr>
          <a:xfrm>
            <a:off x="323528" y="980728"/>
            <a:ext cx="8496944" cy="5688632"/>
          </a:xfrm>
        </p:spPr>
        <p:txBody>
          <a:bodyPr numCol="2">
            <a:normAutofit fontScale="92500" lnSpcReduction="20000"/>
          </a:bodyPr>
          <a:lstStyle/>
          <a:p>
            <a:pPr algn="just">
              <a:buNone/>
            </a:pPr>
            <a:r>
              <a:rPr lang="bg-BG" sz="2000" dirty="0" smtClean="0">
                <a:solidFill>
                  <a:srgbClr val="7030A0"/>
                </a:solidFill>
              </a:rPr>
              <a:t>	     На 27.11.1927г., по-будните младежи на село </a:t>
            </a:r>
            <a:r>
              <a:rPr lang="bg-BG" sz="2000" dirty="0" err="1" smtClean="0">
                <a:solidFill>
                  <a:srgbClr val="7030A0"/>
                </a:solidFill>
              </a:rPr>
              <a:t>Инджи</a:t>
            </a:r>
            <a:r>
              <a:rPr lang="bg-BG" sz="2000" dirty="0" smtClean="0">
                <a:solidFill>
                  <a:srgbClr val="7030A0"/>
                </a:solidFill>
              </a:rPr>
              <a:t> </a:t>
            </a:r>
            <a:r>
              <a:rPr lang="bg-BG" sz="2000" dirty="0" err="1" smtClean="0">
                <a:solidFill>
                  <a:srgbClr val="7030A0"/>
                </a:solidFill>
              </a:rPr>
              <a:t>кьой</a:t>
            </a:r>
            <a:r>
              <a:rPr lang="bg-BG" sz="2000" dirty="0" smtClean="0">
                <a:solidFill>
                  <a:srgbClr val="7030A0"/>
                </a:solidFill>
              </a:rPr>
              <a:t> /с.Тополи/, по инициатива на местния учител Герман Германов, се събират и решават да основат читалище. Именуват го “Св.</a:t>
            </a:r>
            <a:r>
              <a:rPr lang="bg-BG" sz="2000" dirty="0" err="1" smtClean="0">
                <a:solidFill>
                  <a:srgbClr val="7030A0"/>
                </a:solidFill>
              </a:rPr>
              <a:t>св</a:t>
            </a:r>
            <a:r>
              <a:rPr lang="bg-BG" sz="2000" dirty="0" smtClean="0">
                <a:solidFill>
                  <a:srgbClr val="7030A0"/>
                </a:solidFill>
              </a:rPr>
              <a:t>.Кирил и Методий”.</a:t>
            </a: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en-US" sz="2000" dirty="0" smtClean="0">
                <a:solidFill>
                  <a:srgbClr val="7030A0"/>
                </a:solidFill>
              </a:rPr>
              <a:t>     </a:t>
            </a: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endParaRPr lang="en-US" sz="2000" dirty="0" smtClean="0">
              <a:solidFill>
                <a:srgbClr val="7030A0"/>
              </a:solidFill>
            </a:endParaRPr>
          </a:p>
          <a:p>
            <a:pPr algn="just">
              <a:buNone/>
            </a:pPr>
            <a:r>
              <a:rPr lang="bg-BG" sz="2000" dirty="0" smtClean="0">
                <a:solidFill>
                  <a:srgbClr val="7030A0"/>
                </a:solidFill>
              </a:rPr>
              <a:t> </a:t>
            </a:r>
            <a:r>
              <a:rPr lang="en-US" sz="2000" dirty="0" smtClean="0">
                <a:solidFill>
                  <a:srgbClr val="7030A0"/>
                </a:solidFill>
              </a:rPr>
              <a:t>      	</a:t>
            </a:r>
            <a:r>
              <a:rPr lang="bg-BG" sz="2000" dirty="0" smtClean="0">
                <a:solidFill>
                  <a:srgbClr val="7030A0"/>
                </a:solidFill>
              </a:rPr>
              <a:t>За Председател на читалището избират Димитър Мавродиев. Тъй като по това време няма къде да се събират и да прекарват свободното си време, училищното настоятелство им предоставя една класна стая.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r>
              <a:rPr lang="bg-BG" sz="2000" dirty="0" smtClean="0">
                <a:solidFill>
                  <a:srgbClr val="7030A0"/>
                </a:solidFill>
              </a:rPr>
              <a:t>Вечер тя се превръща в голямо обществено огнище. Провеждат се  беседи, сказки, вечеринки, поставят  се много  пиеси и сценки.</a:t>
            </a:r>
          </a:p>
          <a:p>
            <a:pPr algn="just">
              <a:buNone/>
            </a:pPr>
            <a:r>
              <a:rPr lang="bg-BG" sz="2000" dirty="0" smtClean="0">
                <a:solidFill>
                  <a:srgbClr val="7030A0"/>
                </a:solidFill>
              </a:rPr>
              <a:t>         </a:t>
            </a:r>
            <a:r>
              <a:rPr lang="en-US" sz="2000" dirty="0" smtClean="0">
                <a:solidFill>
                  <a:srgbClr val="7030A0"/>
                </a:solidFill>
              </a:rPr>
              <a:t>   </a:t>
            </a:r>
            <a:r>
              <a:rPr lang="bg-BG" sz="2000" dirty="0" smtClean="0">
                <a:solidFill>
                  <a:srgbClr val="7030A0"/>
                </a:solidFill>
              </a:rPr>
              <a:t>Първата библиотека е открита в училищната класна стая, скоро след основаването на читалището. Там се събират книги от дарители, като най-голям дарител е  Железничарското дружество – гр.Варна. Книгите са  предимно с определено политическо съдържание, но  подвързани с корици от художествена литература, за по безопасното им разпространение...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6" name="Правоъгълник 5"/>
          <p:cNvSpPr/>
          <p:nvPr/>
        </p:nvSpPr>
        <p:spPr>
          <a:xfrm>
            <a:off x="4479635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157906" y="1556792"/>
            <a:ext cx="88281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bg-BG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3" name="Картина 12" descr="Кирил и Метод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3068960"/>
            <a:ext cx="3888432" cy="3096344"/>
          </a:xfrm>
          <a:prstGeom prst="rect">
            <a:avLst/>
          </a:prstGeom>
          <a:solidFill>
            <a:srgbClr val="7030A0"/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4824536" cy="1143000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bg-BG" sz="5400" i="1" dirty="0" smtClean="0">
                <a:solidFill>
                  <a:srgbClr val="7030A0"/>
                </a:solidFill>
              </a:rPr>
              <a:t>В  акция…</a:t>
            </a:r>
            <a:endParaRPr lang="en-US" sz="5400" i="1" dirty="0">
              <a:solidFill>
                <a:srgbClr val="7030A0"/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55576" y="1772816"/>
            <a:ext cx="4040188" cy="639762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bg-BG" sz="2800" i="1" dirty="0" smtClean="0">
                <a:solidFill>
                  <a:srgbClr val="7030A0"/>
                </a:solidFill>
              </a:rPr>
              <a:t>Нели Владимирова</a:t>
            </a:r>
            <a:endParaRPr lang="en-US" sz="2800" i="1" dirty="0">
              <a:solidFill>
                <a:srgbClr val="7030A0"/>
              </a:solidFill>
            </a:endParaRPr>
          </a:p>
        </p:txBody>
      </p:sp>
      <p:pic>
        <p:nvPicPr>
          <p:cNvPr id="7" name="Контейнер за съдържание 6" descr="DSCN49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99592" y="2708920"/>
            <a:ext cx="3733800" cy="3428308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Текстов контейнер 8"/>
          <p:cNvSpPr>
            <a:spLocks noGrp="1"/>
          </p:cNvSpPr>
          <p:nvPr>
            <p:ph type="body" sz="quarter" idx="3"/>
          </p:nvPr>
        </p:nvSpPr>
        <p:spPr>
          <a:xfrm>
            <a:off x="4932040" y="1772816"/>
            <a:ext cx="3733800" cy="65300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bg-BG" sz="2800" i="1" dirty="0" smtClean="0">
                <a:solidFill>
                  <a:srgbClr val="7030A0"/>
                </a:solidFill>
              </a:rPr>
              <a:t>Търсене на работа:</a:t>
            </a:r>
            <a:endParaRPr lang="en-US" sz="2800" i="1" dirty="0">
              <a:solidFill>
                <a:srgbClr val="7030A0"/>
              </a:solidFill>
            </a:endParaRP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860032" y="2636912"/>
            <a:ext cx="3825751" cy="3600400"/>
          </a:xfrm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bg-BG" i="1" dirty="0" smtClean="0">
                <a:solidFill>
                  <a:srgbClr val="7030A0"/>
                </a:solidFill>
              </a:rPr>
              <a:t>     Нели Владимирова,</a:t>
            </a:r>
          </a:p>
          <a:p>
            <a:pPr algn="ctr">
              <a:buNone/>
            </a:pPr>
            <a:r>
              <a:rPr lang="bg-BG" i="1" dirty="0" smtClean="0">
                <a:solidFill>
                  <a:srgbClr val="7030A0"/>
                </a:solidFill>
              </a:rPr>
              <a:t> успя да си намери работа във Варна,</a:t>
            </a:r>
          </a:p>
          <a:p>
            <a:pPr algn="ctr">
              <a:buNone/>
            </a:pPr>
            <a:r>
              <a:rPr lang="bg-BG" i="1" dirty="0" smtClean="0">
                <a:solidFill>
                  <a:srgbClr val="7030A0"/>
                </a:solidFill>
              </a:rPr>
              <a:t> чрез изпращане на С</a:t>
            </a:r>
            <a:r>
              <a:rPr lang="en-US" i="1" dirty="0" smtClean="0">
                <a:solidFill>
                  <a:srgbClr val="7030A0"/>
                </a:solidFill>
              </a:rPr>
              <a:t>V</a:t>
            </a:r>
            <a:r>
              <a:rPr lang="bg-BG" i="1" dirty="0" smtClean="0">
                <a:solidFill>
                  <a:srgbClr val="7030A0"/>
                </a:solidFill>
              </a:rPr>
              <a:t>  до различни фирми,</a:t>
            </a:r>
          </a:p>
          <a:p>
            <a:pPr algn="ctr">
              <a:buNone/>
            </a:pPr>
            <a:r>
              <a:rPr lang="bg-BG" i="1" dirty="0" smtClean="0">
                <a:solidFill>
                  <a:srgbClr val="7030A0"/>
                </a:solidFill>
              </a:rPr>
              <a:t>      използвайки компютрите  в нашата библиотека!</a:t>
            </a:r>
            <a:endParaRPr lang="en-US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bg-BG" i="1" dirty="0" smtClean="0"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Първия годишен календар за 2012          направен по наш проект</a:t>
            </a:r>
            <a:endParaRPr lang="en-US" i="1" dirty="0"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Контейнер за съдържание 3" descr="DSCN483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006" y="1600200"/>
            <a:ext cx="6035988" cy="4525963"/>
          </a:xfrm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91264" cy="1162050"/>
          </a:xfrm>
          <a:solidFill>
            <a:srgbClr val="FFFF00"/>
          </a:solidFill>
          <a:ln>
            <a:noFill/>
          </a:ln>
          <a:effectLst>
            <a:softEdge rad="317500"/>
          </a:effectLst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40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 май –традиционен събор на</a:t>
            </a:r>
            <a:br>
              <a:rPr lang="bg-BG" sz="40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bg-BG" sz="40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с. Тополи</a:t>
            </a:r>
            <a:endParaRPr lang="en-US" sz="4000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 descr="DSCN95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63888" y="2492896"/>
            <a:ext cx="5111750" cy="3832883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395536" y="1700808"/>
            <a:ext cx="3008313" cy="4691063"/>
          </a:xfrm>
          <a:solidFill>
            <a:srgbClr val="FFFF00"/>
          </a:solidFill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Нашето читалище  организира концерти по повод  чествания на бележити дати  и годишнини. Ежегодно  празнуваме дните свързани с празнично обредния  календар/Коледа,</a:t>
            </a:r>
            <a:r>
              <a:rPr lang="bg-BG" sz="2000" b="1" i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Бабинден</a:t>
            </a:r>
            <a:r>
              <a:rPr lang="bg-BG" sz="2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,Трифон Зарезан и др./ Най-голям празник за селото е традиционния събор на с.Тополи</a:t>
            </a:r>
          </a:p>
          <a:p>
            <a:pPr algn="ctr"/>
            <a:endParaRPr lang="bg-BG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bg-BG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bg-BG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bg-BG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3923928" y="1844824"/>
            <a:ext cx="3960440" cy="369332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Децата на с.Тополи - нашето бъдеще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prstTxWarp prst="textTriangle">
              <a:avLst/>
            </a:prstTxWarp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Лятно детско парти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Контейнер за съдържание 4" descr="DSCN475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doubleWave">
            <a:avLst/>
          </a:prstGeom>
        </p:spPr>
      </p:pic>
      <p:pic>
        <p:nvPicPr>
          <p:cNvPr id="6" name="Контейнер за съдържание 5" descr="DSCN466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flowChartDocument">
            <a:avLst/>
          </a:prstGeom>
        </p:spPr>
      </p:pic>
      <p:sp>
        <p:nvSpPr>
          <p:cNvPr id="8" name="Текстово поле 7"/>
          <p:cNvSpPr txBox="1"/>
          <p:nvPr/>
        </p:nvSpPr>
        <p:spPr>
          <a:xfrm>
            <a:off x="3203848" y="530120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5400" dirty="0" smtClean="0">
                <a:solidFill>
                  <a:srgbClr val="FFFF00"/>
                </a:solidFill>
                <a:effectLst>
                  <a:glow rad="101600">
                    <a:srgbClr val="FF0000">
                      <a:alpha val="60000"/>
                    </a:srgbClr>
                  </a:glow>
                </a:effectLst>
              </a:rPr>
              <a:t>2012</a:t>
            </a:r>
            <a:endParaRPr lang="en-US" sz="5400" dirty="0">
              <a:solidFill>
                <a:srgbClr val="FFFF00"/>
              </a:solidFill>
              <a:effectLst>
                <a:glow rad="101600">
                  <a:srgbClr val="FF0000">
                    <a:alpha val="60000"/>
                  </a:srgbClr>
                </a:glo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prstTxWarp prst="textInflateBottom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bg-BG" b="1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Срещи с писатели</a:t>
            </a:r>
            <a:endParaRPr lang="en-US" b="1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5" name="Контейнер за съдържание 4" descr="DSCN93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flowChartDelay">
            <a:avLst/>
          </a:prstGeom>
        </p:spPr>
      </p:pic>
      <p:pic>
        <p:nvPicPr>
          <p:cNvPr id="6" name="Контейнер за съдържание 5" descr="DSCN928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flowChartDelay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467544" y="141277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Християн Облаков-местен автор представя книгата си “</a:t>
            </a:r>
            <a:r>
              <a:rPr lang="bg-BG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Дабко</a:t>
            </a:r>
            <a:r>
              <a:rPr lang="bg-BG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bg-BG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Дабков-Благородният</a:t>
            </a:r>
            <a:r>
              <a:rPr lang="bg-BG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архитект</a:t>
            </a:r>
            <a:r>
              <a:rPr lang="bg-BG" dirty="0" smtClean="0"/>
              <a:t>”</a:t>
            </a:r>
            <a:endParaRPr lang="en-US" dirty="0"/>
          </a:p>
        </p:txBody>
      </p:sp>
      <p:sp>
        <p:nvSpPr>
          <p:cNvPr id="8" name="Текстово поле 7"/>
          <p:cNvSpPr txBox="1"/>
          <p:nvPr/>
        </p:nvSpPr>
        <p:spPr>
          <a:xfrm>
            <a:off x="5004048" y="1412776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Акад.Крум Георгиев от гр.Стара Загора представя книги със свои стихове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prstTxWarp prst="textDeflateInflate">
              <a:avLst/>
            </a:prstTxWarp>
            <a:normAutofit fontScale="90000"/>
            <a:scene3d>
              <a:camera prst="orthographicFront"/>
              <a:lightRig rig="threePt" dir="t"/>
            </a:scene3d>
            <a:sp3d extrusionH="57150" contourW="12700">
              <a:bevelT w="38100" h="38100" prst="relaxedInset"/>
              <a:extrusionClr>
                <a:srgbClr val="FFC000"/>
              </a:extrusionClr>
              <a:contourClr>
                <a:srgbClr val="FFFF00"/>
              </a:contourClr>
            </a:sp3d>
          </a:bodyPr>
          <a:lstStyle/>
          <a:p>
            <a:r>
              <a:rPr lang="bg-BG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Регионален събор за автентичен фолклор</a:t>
            </a:r>
            <a:br>
              <a:rPr lang="bg-BG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bg-BG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“Тополи пее и се смее” </a:t>
            </a:r>
            <a:endParaRPr lang="en-US" sz="32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Контейнер за съдържание 4" descr="IMG_009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317278">
            <a:off x="467544" y="2492896"/>
            <a:ext cx="4038600" cy="269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Контейнер за съдържание 5" descr="IMG_012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1261900">
            <a:off x="4766622" y="2468634"/>
            <a:ext cx="4038600" cy="269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Усмихнато лице 6"/>
          <p:cNvSpPr/>
          <p:nvPr/>
        </p:nvSpPr>
        <p:spPr>
          <a:xfrm>
            <a:off x="4211960" y="1628800"/>
            <a:ext cx="914400" cy="914400"/>
          </a:xfrm>
          <a:prstGeom prst="smileyFac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en-US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1043608" y="5733256"/>
            <a:ext cx="7416824" cy="400110"/>
          </a:xfrm>
          <a:prstGeom prst="rect">
            <a:avLst/>
          </a:prstGeom>
          <a:noFill/>
        </p:spPr>
        <p:txBody>
          <a:bodyPr wrap="square" rtlCol="0">
            <a:prstTxWarp prst="textTriangleInverted">
              <a:avLst/>
            </a:prstTxWarp>
            <a:spAutoFit/>
          </a:bodyPr>
          <a:lstStyle/>
          <a:p>
            <a:pPr algn="ctr"/>
            <a:r>
              <a:rPr lang="bg-BG" sz="2000" b="1" i="1" dirty="0" smtClean="0">
                <a:solidFill>
                  <a:srgbClr val="FF6600"/>
                </a:solidFill>
              </a:rPr>
              <a:t>Нашите самодейци – от различни поколения</a:t>
            </a:r>
            <a:endParaRPr lang="en-US" sz="2000" b="1" i="1" dirty="0">
              <a:solidFill>
                <a:srgbClr val="FF6600"/>
              </a:solidFill>
            </a:endParaRPr>
          </a:p>
        </p:txBody>
      </p:sp>
      <p:sp>
        <p:nvSpPr>
          <p:cNvPr id="9" name="Текстово поле 8"/>
          <p:cNvSpPr txBox="1"/>
          <p:nvPr/>
        </p:nvSpPr>
        <p:spPr>
          <a:xfrm rot="322883">
            <a:off x="1691680" y="20608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Лятната сцена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Текстово поле 9"/>
          <p:cNvSpPr txBox="1"/>
          <p:nvPr/>
        </p:nvSpPr>
        <p:spPr>
          <a:xfrm rot="21339962">
            <a:off x="5139216" y="1971562"/>
            <a:ext cx="4011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Детски танцов състав “</a:t>
            </a:r>
            <a:r>
              <a:rPr lang="bg-BG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Тополчица</a:t>
            </a:r>
            <a:r>
              <a:rPr lang="bg-BG" dirty="0" smtClean="0"/>
              <a:t>” </a:t>
            </a:r>
            <a:endParaRPr lang="en-US" dirty="0"/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prstTxWarp prst="textCanUp">
              <a:avLst/>
            </a:prstTxWarp>
            <a:normAutofit/>
          </a:bodyPr>
          <a:lstStyle/>
          <a:p>
            <a:r>
              <a:rPr lang="bg-BG" dirty="0" smtClean="0">
                <a:solidFill>
                  <a:srgbClr val="C00000"/>
                </a:solidFill>
              </a:rPr>
              <a:t>Грамота от областния управител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Контейнер за съдържание 3" descr="DSCN259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412776"/>
            <a:ext cx="6984776" cy="4968552"/>
          </a:xfrm>
        </p:spPr>
      </p:pic>
      <p:sp>
        <p:nvSpPr>
          <p:cNvPr id="5" name="Текстово поле 4"/>
          <p:cNvSpPr txBox="1"/>
          <p:nvPr/>
        </p:nvSpPr>
        <p:spPr>
          <a:xfrm>
            <a:off x="4067944" y="134076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b="1" i="1" dirty="0" smtClean="0">
                <a:solidFill>
                  <a:srgbClr val="C00000"/>
                </a:solidFill>
              </a:rPr>
              <a:t>В А Р Н А</a:t>
            </a:r>
            <a:endParaRPr lang="en-US" sz="36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prstTxWarp prst="textChevronInverted">
              <a:avLst/>
            </a:prstTxWarp>
          </a:bodyPr>
          <a:lstStyle/>
          <a:p>
            <a:r>
              <a:rPr lang="bg-BG" dirty="0" smtClean="0">
                <a:solidFill>
                  <a:srgbClr val="FF0000"/>
                </a:solidFill>
              </a:rPr>
              <a:t>на читалищна сцена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bg-BG" i="1" dirty="0" smtClean="0">
                <a:solidFill>
                  <a:srgbClr val="FF00FF"/>
                </a:solidFill>
              </a:rPr>
              <a:t>Хумористичен танц</a:t>
            </a:r>
            <a:endParaRPr lang="en-US" i="1" dirty="0">
              <a:solidFill>
                <a:srgbClr val="FF00FF"/>
              </a:solidFill>
            </a:endParaRP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bg-BG" i="1" dirty="0" smtClean="0">
                <a:solidFill>
                  <a:srgbClr val="FF00FF"/>
                </a:solidFill>
              </a:rPr>
              <a:t>Конкурс за най-автентична сурвачка</a:t>
            </a:r>
            <a:endParaRPr lang="en-US" i="1" dirty="0">
              <a:solidFill>
                <a:srgbClr val="FF00FF"/>
              </a:solidFill>
            </a:endParaRPr>
          </a:p>
        </p:txBody>
      </p:sp>
      <p:pic>
        <p:nvPicPr>
          <p:cNvPr id="8" name="Контейнер за съдържание 7" descr="DSCN324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  <a:prstGeom prst="flowChartDisplay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Контейнер за съдържание 9" descr="DSCN3219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" y="2635448"/>
            <a:ext cx="4040188" cy="3030141"/>
          </a:xfrm>
          <a:prstGeom prst="flowChartDisplay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prstTxWarp prst="textWave2">
              <a:avLst/>
            </a:prstTxWarp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g-BG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Приемственост</a:t>
            </a:r>
            <a:endParaRPr lang="en-US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67544" y="1772816"/>
            <a:ext cx="4040188" cy="618083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Танцов състав</a:t>
            </a:r>
          </a:p>
          <a:p>
            <a:pPr algn="ctr"/>
            <a:r>
              <a:rPr lang="bg-BG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“Фолклорен извор”</a:t>
            </a:r>
            <a:endParaRPr lang="en-US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Коледарска група</a:t>
            </a:r>
            <a:endParaRPr lang="en-US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Контейнер за съдържание 8" descr="STP657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35448"/>
            <a:ext cx="4040188" cy="3030141"/>
          </a:xfrm>
          <a:prstGeom prst="flowChartPunchedTape">
            <a:avLst/>
          </a:prstGeom>
        </p:spPr>
      </p:pic>
      <p:pic>
        <p:nvPicPr>
          <p:cNvPr id="12" name="Контейнер за съдържание 11" descr="DSCF098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645025" y="2634853"/>
            <a:ext cx="4041775" cy="3031331"/>
          </a:xfrm>
          <a:prstGeom prst="foldedCorner">
            <a:avLst/>
          </a:prstGeom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prstTxWarp prst="textStop">
              <a:avLst/>
            </a:prstTxWarp>
          </a:bodyPr>
          <a:lstStyle/>
          <a:p>
            <a:r>
              <a:rPr lang="bg-BG" i="1" dirty="0" smtClean="0">
                <a:solidFill>
                  <a:srgbClr val="C00000"/>
                </a:solidFill>
              </a:rPr>
              <a:t>Празници…</a:t>
            </a:r>
            <a:endParaRPr lang="en-US" i="1" dirty="0">
              <a:solidFill>
                <a:srgbClr val="C00000"/>
              </a:solidFill>
            </a:endParaRPr>
          </a:p>
        </p:txBody>
      </p:sp>
      <p:pic>
        <p:nvPicPr>
          <p:cNvPr id="5" name="Контейнер за съдържание 4" descr="DSCN189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ound2SameRect">
            <a:avLst/>
          </a:prstGeom>
        </p:spPr>
      </p:pic>
      <p:pic>
        <p:nvPicPr>
          <p:cNvPr id="6" name="Контейнер за съдържание 5" descr="IMG_035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ound2DiagRect">
            <a:avLst/>
          </a:prstGeom>
        </p:spPr>
      </p:pic>
      <p:sp>
        <p:nvSpPr>
          <p:cNvPr id="7" name="Текстово поле 6"/>
          <p:cNvSpPr txBox="1"/>
          <p:nvPr/>
        </p:nvSpPr>
        <p:spPr>
          <a:xfrm>
            <a:off x="1259632" y="551723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Танцов състав от Грузия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4355976" y="551723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g-BG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Млад.танцов състав “Фолклорен извор”</a:t>
            </a:r>
            <a:endParaRPr lang="en-US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635670"/>
          </a:xfr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bg-BG" i="1" dirty="0" smtClean="0">
                <a:solidFill>
                  <a:srgbClr val="7030A0"/>
                </a:solidFill>
              </a:rPr>
              <a:t>Първата читалищна сграда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611560" y="1412776"/>
            <a:ext cx="3733800" cy="79702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bg-BG" sz="1600" i="1" dirty="0" smtClean="0">
                <a:solidFill>
                  <a:srgbClr val="7030A0"/>
                </a:solidFill>
              </a:rPr>
              <a:t>Страница от тетрадката на Руси Коларов, отговорник за събраните средства </a:t>
            </a:r>
            <a:endParaRPr lang="en-US" sz="1600" i="1" dirty="0">
              <a:solidFill>
                <a:srgbClr val="7030A0"/>
              </a:solidFill>
            </a:endParaRPr>
          </a:p>
        </p:txBody>
      </p:sp>
      <p:pic>
        <p:nvPicPr>
          <p:cNvPr id="10" name="Контейнер за съдържание 9" descr="Изображение (2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9552" y="2420888"/>
            <a:ext cx="3816424" cy="3960439"/>
          </a:xfrm>
          <a:prstGeom prst="rect">
            <a:avLst/>
          </a:prstGeom>
          <a:ln w="889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716016" y="1412776"/>
            <a:ext cx="3816424" cy="100811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/>
            <a:r>
              <a:rPr lang="bg-BG" i="1" dirty="0" smtClean="0">
                <a:solidFill>
                  <a:srgbClr val="7030A0"/>
                </a:solidFill>
              </a:rPr>
              <a:t>Така е изглеждал читалищния салон…</a:t>
            </a:r>
            <a:r>
              <a:rPr lang="en-US" i="1" dirty="0" smtClean="0">
                <a:solidFill>
                  <a:srgbClr val="7030A0"/>
                </a:solidFill>
              </a:rPr>
              <a:t>1936</a:t>
            </a:r>
            <a:r>
              <a:rPr lang="bg-BG" i="1" dirty="0" smtClean="0">
                <a:solidFill>
                  <a:srgbClr val="7030A0"/>
                </a:solidFill>
              </a:rPr>
              <a:t> г.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9" name="Контейнер за съдържание 8" descr="DSCN4849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88024" y="2780928"/>
            <a:ext cx="3744416" cy="3528392"/>
          </a:xfrm>
          <a:prstGeom prst="rect">
            <a:avLst/>
          </a:prstGeom>
          <a:ln w="88900" cap="sq" cmpd="thickThin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prstTxWarp prst="textTriangle">
              <a:avLst/>
            </a:prstTxWarp>
            <a:normAutofit/>
          </a:bodyPr>
          <a:lstStyle/>
          <a:p>
            <a:r>
              <a:rPr lang="bg-BG" sz="4000" dirty="0" smtClean="0">
                <a:solidFill>
                  <a:srgbClr val="FF00FF"/>
                </a:solidFill>
              </a:rPr>
              <a:t> Модерен балет “Шоколад”</a:t>
            </a:r>
            <a:endParaRPr lang="en-US" sz="4000" dirty="0">
              <a:solidFill>
                <a:srgbClr val="FF00FF"/>
              </a:solidFill>
            </a:endParaRPr>
          </a:p>
        </p:txBody>
      </p:sp>
      <p:pic>
        <p:nvPicPr>
          <p:cNvPr id="8" name="Контейнер за съдържание 7" descr="DSCI078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8801"/>
            <a:ext cx="8229600" cy="4536504"/>
          </a:xfrm>
          <a:prstGeom prst="plaque">
            <a:avLst/>
          </a:prstGeom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prstTxWarp prst="textWave2">
              <a:avLst/>
            </a:prstTxWarp>
            <a:normAutofit/>
          </a:bodyPr>
          <a:lstStyle/>
          <a:p>
            <a:r>
              <a:rPr lang="bg-BG" sz="2800" spc="300" dirty="0" smtClean="0">
                <a:solidFill>
                  <a:schemeClr val="accent6">
                    <a:lumMod val="75000"/>
                  </a:schemeClr>
                </a:solidFill>
              </a:rPr>
              <a:t>група за стари градски песни</a:t>
            </a:r>
            <a:endParaRPr lang="en-US" sz="4000" spc="3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Контейнер за съдържание 3" descr="IMG_629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flowChartDocumen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4860032" y="5517232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фестивал в гр.Обзор</a:t>
            </a:r>
            <a:endParaRPr lang="en-U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543818"/>
            <a:ext cx="8229600" cy="940966"/>
          </a:xfrm>
        </p:spPr>
        <p:txBody>
          <a:bodyPr>
            <a:prstTxWarp prst="textDeflateBottom">
              <a:avLst/>
            </a:prstTxWarp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bg-BG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МФФ гр.</a:t>
            </a:r>
            <a:r>
              <a:rPr lang="bg-BG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Закопане</a:t>
            </a:r>
            <a:r>
              <a:rPr lang="bg-BG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,Полша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" name="Контейнер за съдържание 3" descr="ALIM145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cloudCallou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solidFill>
            <a:srgbClr val="39B9C7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DoubleWave1">
              <a:avLst/>
            </a:prstTxWarp>
          </a:bodyPr>
          <a:lstStyle/>
          <a:p>
            <a:pPr algn="ctr"/>
            <a:r>
              <a:rPr lang="bg-BG" dirty="0" smtClean="0"/>
              <a:t> отново на турне…</a:t>
            </a:r>
            <a:endParaRPr lang="en-US" dirty="0"/>
          </a:p>
        </p:txBody>
      </p:sp>
      <p:pic>
        <p:nvPicPr>
          <p:cNvPr id="4" name="Контейнер за съдържание 3" descr="Rize.Grupata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691" y="1600200"/>
            <a:ext cx="6034617" cy="4525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Текстово поле 4"/>
          <p:cNvSpPr txBox="1"/>
          <p:nvPr/>
        </p:nvSpPr>
        <p:spPr>
          <a:xfrm>
            <a:off x="1691680" y="6165305"/>
            <a:ext cx="5832648" cy="646331"/>
          </a:xfrm>
          <a:prstGeom prst="rect">
            <a:avLst/>
          </a:prstGeom>
          <a:solidFill>
            <a:srgbClr val="39B9C7"/>
          </a:solidFill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bg-BG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Ансамбълът за автентичен фолклор на турне в Турция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  <a:effectLst>
            <a:softEdge rad="635000"/>
          </a:effectLst>
        </p:spPr>
        <p:txBody>
          <a:bodyPr>
            <a:prstTxWarp prst="textInflate">
              <a:avLst/>
            </a:prstTxWarp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bg-BG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Моменти от последното турне в чужбина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 descr="DSCN377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98884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Контейнер за съдържание 15" descr="DSCN334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05869">
            <a:off x="4570252" y="2807583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>
            <a:prstTxWarp prst="textWave1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g-BG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Дефиле в Турция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Контейнер за съдържание 3" descr="Rize.Grupata0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77527" y="1600200"/>
            <a:ext cx="6788945" cy="4525963"/>
          </a:xfrm>
          <a:prstGeom prst="plaque">
            <a:avLst/>
          </a:prstGeom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840760" cy="994122"/>
          </a:xfrm>
          <a:solidFill>
            <a:srgbClr val="94A020"/>
          </a:solidFill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1270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prstTxWarp prst="textDoubleWave1">
              <a:avLst/>
            </a:prstTxWarp>
            <a:normAutofit/>
          </a:bodyPr>
          <a:lstStyle/>
          <a:p>
            <a:pPr algn="ctr"/>
            <a:r>
              <a:rPr lang="bg-BG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bg-BG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Б</a:t>
            </a:r>
            <a:r>
              <a:rPr lang="bg-BG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лагодарение на...</a:t>
            </a:r>
            <a:endParaRPr lang="en-US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b="1" i="1" dirty="0" smtClean="0">
                <a:solidFill>
                  <a:srgbClr val="7030A0"/>
                </a:solidFill>
              </a:rPr>
              <a:t> </a:t>
            </a:r>
            <a:r>
              <a:rPr lang="en-US" b="1" i="1" dirty="0" smtClean="0">
                <a:solidFill>
                  <a:srgbClr val="7030A0"/>
                </a:solidFill>
              </a:rPr>
              <a:t>          </a:t>
            </a:r>
            <a:r>
              <a:rPr lang="bg-BG" b="1" i="1" dirty="0" smtClean="0">
                <a:solidFill>
                  <a:srgbClr val="7030A0"/>
                </a:solidFill>
              </a:rPr>
              <a:t> </a:t>
            </a:r>
            <a:r>
              <a:rPr lang="bg-BG" b="1" i="1" dirty="0" smtClean="0">
                <a:solidFill>
                  <a:srgbClr val="7030A0"/>
                </a:solidFill>
              </a:rPr>
              <a:t>“Програма Глобални библиотеки България” и </a:t>
            </a:r>
            <a:r>
              <a:rPr lang="bg-BG" b="1" i="1" dirty="0" err="1" smtClean="0">
                <a:solidFill>
                  <a:srgbClr val="7030A0"/>
                </a:solidFill>
              </a:rPr>
              <a:t>обучителите</a:t>
            </a:r>
            <a:r>
              <a:rPr lang="bg-BG" b="1" i="1" dirty="0" smtClean="0">
                <a:solidFill>
                  <a:srgbClr val="7030A0"/>
                </a:solidFill>
              </a:rPr>
              <a:t> по всички направления , ние имаме възможност: </a:t>
            </a:r>
          </a:p>
          <a:p>
            <a:r>
              <a:rPr lang="bg-BG" b="1" i="1" dirty="0" smtClean="0">
                <a:solidFill>
                  <a:srgbClr val="7030A0"/>
                </a:solidFill>
              </a:rPr>
              <a:t>да усвояваме по- голям обем от информация;</a:t>
            </a:r>
          </a:p>
          <a:p>
            <a:r>
              <a:rPr lang="bg-BG" b="1" i="1" dirty="0" smtClean="0">
                <a:solidFill>
                  <a:srgbClr val="7030A0"/>
                </a:solidFill>
              </a:rPr>
              <a:t>да имаме по-добри комуникативни умения;</a:t>
            </a:r>
          </a:p>
          <a:p>
            <a:r>
              <a:rPr lang="bg-BG" b="1" i="1" dirty="0" smtClean="0">
                <a:solidFill>
                  <a:srgbClr val="7030A0"/>
                </a:solidFill>
              </a:rPr>
              <a:t>да удовлетворяваме потребностите на </a:t>
            </a:r>
            <a:r>
              <a:rPr lang="bg-BG" b="1" i="1" smtClean="0">
                <a:solidFill>
                  <a:srgbClr val="7030A0"/>
                </a:solidFill>
              </a:rPr>
              <a:t>нашите </a:t>
            </a:r>
            <a:r>
              <a:rPr lang="bg-BG" b="1" i="1" smtClean="0">
                <a:solidFill>
                  <a:srgbClr val="7030A0"/>
                </a:solidFill>
              </a:rPr>
              <a:t>посетители</a:t>
            </a:r>
            <a:r>
              <a:rPr lang="bg-BG" b="1" i="1" dirty="0" smtClean="0">
                <a:solidFill>
                  <a:srgbClr val="7030A0"/>
                </a:solidFill>
              </a:rPr>
              <a:t>;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128792" cy="940966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bg-BG" i="1" dirty="0" smtClean="0">
                <a:solidFill>
                  <a:srgbClr val="7030A0"/>
                </a:solidFill>
              </a:rPr>
              <a:t>Мечтите на библиотекаря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5" name="Контейнер за съдържание 4"/>
          <p:cNvSpPr>
            <a:spLocks noGrp="1"/>
          </p:cNvSpPr>
          <p:nvPr>
            <p:ph idx="1"/>
          </p:nvPr>
        </p:nvSpPr>
        <p:spPr>
          <a:xfrm>
            <a:off x="1187624" y="1412776"/>
            <a:ext cx="7283152" cy="4572000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>
              <a:buFont typeface="Wingdings" pitchFamily="2" charset="2"/>
              <a:buChar char="Ø"/>
            </a:pPr>
            <a:endParaRPr lang="bg-BG" b="1" i="1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bg-BG" b="1" i="1" dirty="0" smtClean="0">
                <a:solidFill>
                  <a:srgbClr val="7030A0"/>
                </a:solidFill>
              </a:rPr>
              <a:t>Лаптоп към мултимедията</a:t>
            </a:r>
          </a:p>
          <a:p>
            <a:pPr>
              <a:buFont typeface="Wingdings" pitchFamily="2" charset="2"/>
              <a:buChar char="Ø"/>
            </a:pPr>
            <a:r>
              <a:rPr lang="bg-BG" b="1" i="1" dirty="0" smtClean="0">
                <a:solidFill>
                  <a:srgbClr val="7030A0"/>
                </a:solidFill>
              </a:rPr>
              <a:t>Обособена зала за компютрите</a:t>
            </a:r>
          </a:p>
          <a:p>
            <a:pPr>
              <a:buFont typeface="Wingdings" pitchFamily="2" charset="2"/>
              <a:buChar char="Ø"/>
            </a:pPr>
            <a:r>
              <a:rPr lang="bg-BG" b="1" i="1" dirty="0" smtClean="0">
                <a:solidFill>
                  <a:srgbClr val="7030A0"/>
                </a:solidFill>
              </a:rPr>
              <a:t>Библиотечен софтуер</a:t>
            </a:r>
          </a:p>
          <a:p>
            <a:pPr>
              <a:buFont typeface="Wingdings" pitchFamily="2" charset="2"/>
              <a:buChar char="Ø"/>
            </a:pPr>
            <a:r>
              <a:rPr lang="bg-BG" b="1" i="1" dirty="0" smtClean="0">
                <a:solidFill>
                  <a:srgbClr val="7030A0"/>
                </a:solidFill>
              </a:rPr>
              <a:t>Ремонт на библиотеката</a:t>
            </a:r>
          </a:p>
          <a:p>
            <a:pPr>
              <a:buFont typeface="Wingdings" pitchFamily="2" charset="2"/>
              <a:buChar char="Ø"/>
            </a:pPr>
            <a:r>
              <a:rPr lang="bg-BG" b="1" i="1" dirty="0" smtClean="0">
                <a:solidFill>
                  <a:srgbClr val="7030A0"/>
                </a:solidFill>
              </a:rPr>
              <a:t>Ново обзавеждане</a:t>
            </a:r>
          </a:p>
          <a:p>
            <a:pPr>
              <a:buFont typeface="Wingdings" pitchFamily="2" charset="2"/>
              <a:buChar char="Ø"/>
            </a:pPr>
            <a:r>
              <a:rPr lang="bg-BG" b="1" i="1" dirty="0" smtClean="0">
                <a:solidFill>
                  <a:srgbClr val="7030A0"/>
                </a:solidFill>
              </a:rPr>
              <a:t>Ежегодни курсове за квалификация</a:t>
            </a:r>
          </a:p>
          <a:p>
            <a:pPr>
              <a:buFont typeface="Wingdings" pitchFamily="2" charset="2"/>
              <a:buChar char="Ø"/>
            </a:pPr>
            <a:endParaRPr lang="en-US" dirty="0"/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555776" y="692696"/>
            <a:ext cx="3600400" cy="723354"/>
          </a:xfrm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bg-BG" b="1" i="1" dirty="0" smtClean="0">
                <a:solidFill>
                  <a:srgbClr val="7030A0"/>
                </a:solidFill>
              </a:rPr>
              <a:t>Съдържание</a:t>
            </a:r>
            <a:endParaRPr lang="en-US" b="1" i="1" dirty="0">
              <a:solidFill>
                <a:srgbClr val="7030A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2"/>
          </p:nvPr>
        </p:nvSpPr>
        <p:spPr>
          <a:xfrm>
            <a:off x="827584" y="1700808"/>
            <a:ext cx="3733800" cy="46805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r>
              <a:rPr lang="bg-BG" sz="2600" b="1" i="1" dirty="0" smtClean="0">
                <a:solidFill>
                  <a:srgbClr val="7030A0"/>
                </a:solidFill>
              </a:rPr>
              <a:t>Началото…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Първа </a:t>
            </a:r>
            <a:r>
              <a:rPr lang="bg-BG" sz="2600" b="1" i="1" dirty="0" err="1" smtClean="0">
                <a:solidFill>
                  <a:srgbClr val="7030A0"/>
                </a:solidFill>
              </a:rPr>
              <a:t>чит</a:t>
            </a:r>
            <a:r>
              <a:rPr lang="bg-BG" sz="2600" b="1" i="1" dirty="0" smtClean="0">
                <a:solidFill>
                  <a:srgbClr val="7030A0"/>
                </a:solidFill>
              </a:rPr>
              <a:t>.сграда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По- нататък…</a:t>
            </a:r>
            <a:endParaRPr lang="en-US" sz="2600" b="1" i="1" dirty="0" smtClean="0">
              <a:solidFill>
                <a:srgbClr val="7030A0"/>
              </a:solidFill>
            </a:endParaRP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Най-стари книги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Театрална дейност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Разширението</a:t>
            </a:r>
          </a:p>
          <a:p>
            <a:r>
              <a:rPr lang="bg-BG" sz="2600" b="1" i="1" dirty="0" err="1" smtClean="0">
                <a:solidFill>
                  <a:srgbClr val="7030A0"/>
                </a:solidFill>
              </a:rPr>
              <a:t>Чит</a:t>
            </a:r>
            <a:r>
              <a:rPr lang="bg-BG" sz="2600" b="1" i="1" dirty="0" smtClean="0">
                <a:solidFill>
                  <a:srgbClr val="7030A0"/>
                </a:solidFill>
              </a:rPr>
              <a:t>.сграда днес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Библиотеката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Металните стелажи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Худ. Самодейност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Отличие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Поздравителен адрес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Музейна сбирка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Глобални библиотеки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Вече сме обучени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И вас ще научим</a:t>
            </a:r>
            <a:r>
              <a:rPr lang="bg-BG" sz="2600" b="1" i="1" u="sng" dirty="0" smtClean="0">
                <a:solidFill>
                  <a:srgbClr val="7030A0"/>
                </a:solidFill>
              </a:rPr>
              <a:t>!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Млади потребители</a:t>
            </a:r>
          </a:p>
          <a:p>
            <a:r>
              <a:rPr lang="bg-BG" sz="2600" b="1" i="1" dirty="0" smtClean="0">
                <a:solidFill>
                  <a:srgbClr val="7030A0"/>
                </a:solidFill>
              </a:rPr>
              <a:t>Виктор и Денис </a:t>
            </a:r>
          </a:p>
          <a:p>
            <a:pPr>
              <a:buNone/>
            </a:pPr>
            <a:endParaRPr lang="bg-BG" b="1" i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bg-BG" b="1" i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bg-BG" b="1" i="1" dirty="0" smtClean="0">
              <a:solidFill>
                <a:srgbClr val="7030A0"/>
              </a:solidFill>
            </a:endParaRPr>
          </a:p>
          <a:p>
            <a:endParaRPr lang="bg-BG" dirty="0" smtClean="0"/>
          </a:p>
          <a:p>
            <a:endParaRPr lang="bg-BG" dirty="0" smtClean="0"/>
          </a:p>
          <a:p>
            <a:endParaRPr lang="bg-BG" dirty="0" smtClean="0"/>
          </a:p>
          <a:p>
            <a:endParaRPr lang="bg-BG" dirty="0" smtClean="0"/>
          </a:p>
          <a:p>
            <a:endParaRPr lang="en-US" dirty="0"/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4008" y="1700808"/>
            <a:ext cx="4042792" cy="468052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r>
              <a:rPr lang="bg-BG" sz="6400" b="1" i="1" dirty="0" smtClean="0">
                <a:solidFill>
                  <a:srgbClr val="7030A0"/>
                </a:solidFill>
              </a:rPr>
              <a:t>В акция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Първи календар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24 май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Лятно детско парти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Срещи с писатели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Тополи пее и се смее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Грамота областен у-л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На читалищна сцена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Приемственост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Празници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Модерен балет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Група за стари градски песни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МФФ </a:t>
            </a:r>
            <a:r>
              <a:rPr lang="bg-BG" sz="6400" b="1" i="1" dirty="0" err="1" smtClean="0">
                <a:solidFill>
                  <a:srgbClr val="7030A0"/>
                </a:solidFill>
              </a:rPr>
              <a:t>Закопане</a:t>
            </a:r>
            <a:endParaRPr lang="bg-BG" sz="6400" b="1" i="1" dirty="0" smtClean="0">
              <a:solidFill>
                <a:srgbClr val="7030A0"/>
              </a:solidFill>
            </a:endParaRP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Отново на турне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Моменти от сцената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Дефиле в Турция</a:t>
            </a:r>
          </a:p>
          <a:p>
            <a:r>
              <a:rPr lang="bg-BG" sz="6400" b="1" i="1" dirty="0" smtClean="0">
                <a:solidFill>
                  <a:srgbClr val="7030A0"/>
                </a:solidFill>
              </a:rPr>
              <a:t>Мечтите на  библиотекаря</a:t>
            </a:r>
          </a:p>
          <a:p>
            <a:r>
              <a:rPr lang="bg-BG" sz="6400" b="1" i="1" u="sng" dirty="0" smtClean="0">
                <a:solidFill>
                  <a:srgbClr val="7030A0"/>
                </a:solidFill>
              </a:rPr>
              <a:t>С благодарност</a:t>
            </a:r>
            <a:endParaRPr lang="bg-BG" sz="6400" b="1" i="1" dirty="0" smtClean="0">
              <a:solidFill>
                <a:srgbClr val="7030A0"/>
              </a:solidFill>
            </a:endParaRPr>
          </a:p>
          <a:p>
            <a:pPr>
              <a:buNone/>
            </a:pPr>
            <a:endParaRPr lang="bg-BG" sz="7200" b="1" i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bg-BG" sz="9600" b="1" i="1" dirty="0" smtClean="0">
                <a:solidFill>
                  <a:srgbClr val="7030A0"/>
                </a:solidFill>
              </a:rPr>
              <a:t>   </a:t>
            </a:r>
          </a:p>
          <a:p>
            <a:pPr>
              <a:buNone/>
            </a:pPr>
            <a:r>
              <a:rPr lang="bg-BG" dirty="0" smtClean="0"/>
              <a:t> </a:t>
            </a:r>
          </a:p>
          <a:p>
            <a:pPr>
              <a:buFont typeface="Arial" pitchFamily="34" charset="0"/>
              <a:buChar char="•"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pPr>
              <a:buNone/>
            </a:pPr>
            <a:endParaRPr lang="bg-BG" dirty="0" smtClean="0"/>
          </a:p>
          <a:p>
            <a:endParaRPr lang="en-US" dirty="0"/>
          </a:p>
        </p:txBody>
      </p:sp>
    </p:spTree>
  </p:cSld>
  <p:clrMapOvr>
    <a:masterClrMapping/>
  </p:clrMapOvr>
  <p:transition spd="med" advClick="0" advTm="10000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165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g-BG" sz="2800" dirty="0" smtClean="0">
                <a:solidFill>
                  <a:srgbClr val="7030A0"/>
                </a:solidFill>
              </a:rPr>
              <a:t>По – нататък…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7" name="Контейнер за съдържание 6" descr="DSCN488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23928" y="1052736"/>
            <a:ext cx="4392488" cy="5040560"/>
          </a:xfrm>
        </p:spPr>
      </p:pic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034680" cy="5073427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bg-BG" sz="2000" i="1" dirty="0" smtClean="0">
                <a:solidFill>
                  <a:srgbClr val="7030A0"/>
                </a:solidFill>
              </a:rPr>
              <a:t>До 1941г. Книжния фонд се е  побирал  в голям салонен  шкаф, дарен от   заможен  </a:t>
            </a:r>
            <a:r>
              <a:rPr lang="bg-BG" sz="2000" i="1" dirty="0" err="1" smtClean="0">
                <a:solidFill>
                  <a:srgbClr val="7030A0"/>
                </a:solidFill>
              </a:rPr>
              <a:t>тополчанин</a:t>
            </a:r>
            <a:r>
              <a:rPr lang="bg-BG" sz="2000" i="1" dirty="0" smtClean="0">
                <a:solidFill>
                  <a:srgbClr val="7030A0"/>
                </a:solidFill>
              </a:rPr>
              <a:t>.</a:t>
            </a:r>
          </a:p>
          <a:p>
            <a:pPr algn="ctr"/>
            <a:r>
              <a:rPr lang="bg-BG" sz="2000" i="1" dirty="0" smtClean="0">
                <a:solidFill>
                  <a:srgbClr val="7030A0"/>
                </a:solidFill>
              </a:rPr>
              <a:t>Тогава библиотеката  се  е състояла от 300 тома.</a:t>
            </a:r>
          </a:p>
          <a:p>
            <a:pPr algn="ctr"/>
            <a:r>
              <a:rPr lang="bg-BG" sz="2000" i="1" dirty="0" smtClean="0">
                <a:solidFill>
                  <a:srgbClr val="7030A0"/>
                </a:solidFill>
              </a:rPr>
              <a:t>Библиотекарите     са работили на обществени начала по  1-2 часа дневно и са раздавали книги на всички читалищни  членове.</a:t>
            </a:r>
            <a:endParaRPr lang="en-US" sz="2000" i="1" dirty="0">
              <a:solidFill>
                <a:srgbClr val="7030A0"/>
              </a:solidFill>
            </a:endParaRP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3</a:t>
            </a:r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solidFill>
            <a:srgbClr val="66FFFF"/>
          </a:solidFill>
          <a:effectLst>
            <a:softEdge rad="317500"/>
          </a:effectLst>
        </p:spPr>
        <p:txBody>
          <a:bodyPr>
            <a:prstTxWarp prst="textWave1">
              <a:avLst/>
            </a:prstTxWarp>
            <a:normAutofit/>
          </a:bodyPr>
          <a:lstStyle/>
          <a:p>
            <a:r>
              <a:rPr lang="bg-BG" sz="3600" i="1" dirty="0" smtClean="0">
                <a:solidFill>
                  <a:srgbClr val="FF0000"/>
                </a:solidFill>
              </a:rPr>
              <a:t>Най-стари  книги в библиотеката</a:t>
            </a:r>
            <a:endParaRPr lang="en-US" sz="3600" i="1" dirty="0">
              <a:solidFill>
                <a:srgbClr val="FF0000"/>
              </a:solidFill>
            </a:endParaRPr>
          </a:p>
        </p:txBody>
      </p:sp>
      <p:pic>
        <p:nvPicPr>
          <p:cNvPr id="4" name="Контейнер за съдържание 3" descr="DSCN49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54006" y="1600200"/>
            <a:ext cx="6035988" cy="4525963"/>
          </a:xfrm>
          <a:effectLst>
            <a:glow rad="63500">
              <a:schemeClr val="accent1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6768752" cy="936104"/>
          </a:xfrm>
        </p:spPr>
        <p:txBody>
          <a:bodyPr>
            <a:prstTxWarp prst="textChevronInverted">
              <a:avLst/>
            </a:prstTxWarp>
          </a:bodyPr>
          <a:lstStyle/>
          <a:p>
            <a:pPr algn="ctr"/>
            <a:r>
              <a:rPr lang="bg-BG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Театрална дейност</a:t>
            </a:r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Контейнер за съдържание 4" descr="Sultanka Parusheva,Stoqnka Vezenkova-4it.czen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1412776"/>
            <a:ext cx="3266902" cy="442517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6" name="Текстов контейнер 5"/>
          <p:cNvSpPr>
            <a:spLocks noGrp="1"/>
          </p:cNvSpPr>
          <p:nvPr>
            <p:ph type="body" sz="half" idx="2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bg-BG" sz="1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Първото  театрално  представление е изнесено през 1929г. Представена е пиесата“</a:t>
            </a:r>
            <a:r>
              <a:rPr lang="bg-BG" sz="1800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Иванко–</a:t>
            </a:r>
            <a:r>
              <a:rPr lang="bg-BG" sz="1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убиецът на</a:t>
            </a:r>
            <a:r>
              <a:rPr lang="en-US" sz="1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800" i="1" dirty="0" err="1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Асеня</a:t>
            </a:r>
            <a:r>
              <a:rPr lang="bg-BG" sz="1800" i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”.Режисьор и актьор  в пиесата, е    бил Герман Германов – местния учител.До 1934г.,женските  роли    се  изпълнявали от  мъже.Населението е проявявало голям     интерес, към пиеси с историческа тематика.Пиеси се изнасяли и в    съседни села – Аксаково, Игнатиево и др.</a:t>
            </a:r>
            <a:endParaRPr lang="en-US" sz="1800" i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Текстово поле 6"/>
          <p:cNvSpPr txBox="1"/>
          <p:nvPr/>
        </p:nvSpPr>
        <p:spPr>
          <a:xfrm>
            <a:off x="4716016" y="4869160"/>
            <a:ext cx="295232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g-BG" dirty="0" smtClean="0">
                <a:solidFill>
                  <a:schemeClr val="accent3">
                    <a:lumMod val="50000"/>
                  </a:schemeClr>
                </a:solidFill>
              </a:rPr>
              <a:t>Султанка Парушева и Стоянка </a:t>
            </a:r>
            <a:r>
              <a:rPr lang="bg-BG" dirty="0" err="1" smtClean="0">
                <a:solidFill>
                  <a:schemeClr val="accent3">
                    <a:lumMod val="50000"/>
                  </a:schemeClr>
                </a:solidFill>
              </a:rPr>
              <a:t>Везенкова</a:t>
            </a:r>
            <a:r>
              <a:rPr lang="bg-BG" dirty="0" smtClean="0">
                <a:solidFill>
                  <a:schemeClr val="accent3">
                    <a:lumMod val="50000"/>
                  </a:schemeClr>
                </a:solidFill>
              </a:rPr>
              <a:t> на читалищната сцена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5220072" y="1916832"/>
            <a:ext cx="223224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g-BG" i="1" dirty="0" smtClean="0">
                <a:solidFill>
                  <a:schemeClr val="accent3">
                    <a:lumMod val="75000"/>
                  </a:schemeClr>
                </a:solidFill>
              </a:rPr>
              <a:t>Сценка “</a:t>
            </a:r>
            <a:r>
              <a:rPr lang="bg-BG" i="1" dirty="0" err="1" smtClean="0">
                <a:solidFill>
                  <a:schemeClr val="accent3">
                    <a:lumMod val="75000"/>
                  </a:schemeClr>
                </a:solidFill>
              </a:rPr>
              <a:t>Махалуша</a:t>
            </a:r>
            <a:r>
              <a:rPr lang="bg-BG" i="1" dirty="0" smtClean="0">
                <a:solidFill>
                  <a:schemeClr val="accent3">
                    <a:lumMod val="75000"/>
                  </a:schemeClr>
                </a:solidFill>
              </a:rPr>
              <a:t>”</a:t>
            </a:r>
            <a:endParaRPr lang="en-US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187624" y="404664"/>
            <a:ext cx="6840760" cy="720080"/>
          </a:xfrm>
          <a:ln/>
          <a:effectLst>
            <a:outerShdw blurRad="40000" dist="20000" dir="5400000" rotWithShape="0">
              <a:srgbClr val="000000">
                <a:alpha val="38000"/>
              </a:srgbClr>
            </a:outerShdw>
            <a:softEdge rad="3175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bg-BG" sz="5300" i="1" dirty="0" smtClean="0"/>
              <a:t/>
            </a:r>
            <a:br>
              <a:rPr lang="bg-BG" sz="5300" i="1" dirty="0" smtClean="0"/>
            </a:br>
            <a:r>
              <a:rPr lang="bg-BG" sz="4800" i="1" dirty="0" smtClean="0">
                <a:solidFill>
                  <a:srgbClr val="7030A0"/>
                </a:solidFill>
              </a:rPr>
              <a:t>Разширението   -  1957г</a:t>
            </a:r>
            <a:r>
              <a:rPr lang="bg-BG" sz="5300" i="1" dirty="0" smtClean="0">
                <a:solidFill>
                  <a:srgbClr val="7030A0"/>
                </a:solidFill>
              </a:rPr>
              <a:t>.</a:t>
            </a:r>
            <a:r>
              <a:rPr lang="en-US" i="1" dirty="0" smtClean="0"/>
              <a:t/>
            </a:r>
            <a:br>
              <a:rPr lang="en-US" i="1" dirty="0" smtClean="0"/>
            </a:br>
            <a:endParaRPr lang="en-US" dirty="0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67544" y="1988840"/>
            <a:ext cx="4032448" cy="3817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bg-BG" dirty="0" smtClean="0"/>
              <a:t> </a:t>
            </a:r>
            <a:r>
              <a:rPr lang="bg-BG" i="1" dirty="0" smtClean="0">
                <a:solidFill>
                  <a:srgbClr val="7030A0"/>
                </a:solidFill>
              </a:rPr>
              <a:t>Доброволен  труд….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7544" y="2564904"/>
            <a:ext cx="4040188" cy="3951288"/>
          </a:xfrm>
          <a:gradFill>
            <a:gsLst>
              <a:gs pos="0">
                <a:srgbClr val="CCFFCC"/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bg-BG" dirty="0" smtClean="0"/>
              <a:t>	</a:t>
            </a:r>
            <a:r>
              <a:rPr lang="bg-BG" i="1" dirty="0" smtClean="0">
                <a:solidFill>
                  <a:srgbClr val="7030A0"/>
                </a:solidFill>
              </a:rPr>
              <a:t>П</a:t>
            </a:r>
            <a:r>
              <a:rPr lang="bg-BG" sz="2000" i="1" dirty="0" smtClean="0">
                <a:solidFill>
                  <a:srgbClr val="7030A0"/>
                </a:solidFill>
              </a:rPr>
              <a:t>оради разрастване на</a:t>
            </a:r>
          </a:p>
          <a:p>
            <a:pPr algn="ctr">
              <a:buNone/>
            </a:pPr>
            <a:r>
              <a:rPr lang="bg-BG" sz="2000" i="1" dirty="0" smtClean="0">
                <a:solidFill>
                  <a:srgbClr val="7030A0"/>
                </a:solidFill>
              </a:rPr>
              <a:t>селото, се налага разширение   на</a:t>
            </a:r>
          </a:p>
          <a:p>
            <a:pPr algn="ctr">
              <a:buNone/>
            </a:pPr>
            <a:r>
              <a:rPr lang="bg-BG" sz="2000" i="1" dirty="0" smtClean="0">
                <a:solidFill>
                  <a:srgbClr val="7030A0"/>
                </a:solidFill>
              </a:rPr>
              <a:t>читалищния салон.   Ръководи се от</a:t>
            </a:r>
          </a:p>
          <a:p>
            <a:pPr algn="ctr">
              <a:buNone/>
            </a:pPr>
            <a:r>
              <a:rPr lang="bg-BG" sz="2000" i="1" dirty="0" smtClean="0">
                <a:solidFill>
                  <a:srgbClr val="7030A0"/>
                </a:solidFill>
              </a:rPr>
              <a:t>ГНС-Варна,отдел “Архитектура и благоустройство”.</a:t>
            </a:r>
          </a:p>
          <a:p>
            <a:pPr algn="ctr">
              <a:buNone/>
            </a:pPr>
            <a:r>
              <a:rPr lang="bg-BG" sz="2000" i="1" dirty="0" smtClean="0">
                <a:solidFill>
                  <a:srgbClr val="7030A0"/>
                </a:solidFill>
              </a:rPr>
              <a:t>Закупуването  на материалите и заплащането на майсторите  става по линия на самооблагането.</a:t>
            </a:r>
          </a:p>
          <a:p>
            <a:pPr algn="ctr">
              <a:buNone/>
            </a:pPr>
            <a:r>
              <a:rPr lang="bg-BG" sz="2000" i="1" dirty="0" smtClean="0">
                <a:solidFill>
                  <a:srgbClr val="7030A0"/>
                </a:solidFill>
              </a:rPr>
              <a:t>Всеки жител на селото се е </a:t>
            </a:r>
            <a:r>
              <a:rPr lang="bg-BG" sz="2000" i="1" dirty="0" err="1" smtClean="0">
                <a:solidFill>
                  <a:srgbClr val="7030A0"/>
                </a:solidFill>
              </a:rPr>
              <a:t>самообложил</a:t>
            </a:r>
            <a:r>
              <a:rPr lang="bg-BG" sz="2000" i="1" dirty="0" smtClean="0">
                <a:solidFill>
                  <a:srgbClr val="7030A0"/>
                </a:solidFill>
              </a:rPr>
              <a:t> с по 5 трудодни, като средствата са предадени на читалището.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4008" y="1988840"/>
            <a:ext cx="4104457" cy="38171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bg-BG" i="1" dirty="0" smtClean="0"/>
              <a:t> </a:t>
            </a:r>
            <a:r>
              <a:rPr lang="bg-BG" i="1" dirty="0" smtClean="0">
                <a:solidFill>
                  <a:srgbClr val="7030A0"/>
                </a:solidFill>
              </a:rPr>
              <a:t>Резултата…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7" name="Контейнер за съдържание 6" descr="DSCN484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34270" y="2564904"/>
            <a:ext cx="4123522" cy="3888432"/>
          </a:xfrm>
          <a:ln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778098"/>
          </a:xfrm>
          <a:ln>
            <a:solidFill>
              <a:srgbClr val="FF00FF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bg-BG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Читалищната сграда днес…</a:t>
            </a:r>
            <a:endParaRPr lang="en-US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Контейнер за съдържание 3" descr="DSCN48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1340768"/>
            <a:ext cx="8208913" cy="50734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bg-BG" i="1" dirty="0" smtClean="0">
                <a:solidFill>
                  <a:srgbClr val="7030A0"/>
                </a:solidFill>
              </a:rPr>
              <a:t>Библиотеката…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None/>
            </a:pPr>
            <a:r>
              <a:rPr lang="bg-BG" dirty="0" smtClean="0"/>
              <a:t>		 </a:t>
            </a:r>
            <a:r>
              <a:rPr lang="bg-BG" sz="2000" i="1" dirty="0" smtClean="0">
                <a:solidFill>
                  <a:srgbClr val="7030A0"/>
                </a:solidFill>
              </a:rPr>
              <a:t>През 1961г. е завършено разширението на читалищната сграда. Тогава библиотеката се премества   в построеното за целта помещение, което разполага с книгохранилище и зала за свободен достъп. Тя изпълнява и функцията на читалня. Библиотеката е оборудвана със специални метални стелажи, които съществуват и до днес. Книжният  фонд бързо нараства. Следващата година достига до 2 500 тома. По абонамент   получава 8 вестника  и  15 списания. Тогава вече е  назначен първият щатен библиотекар на 4 часов работен ден - Бойка Димитрова .</a:t>
            </a:r>
          </a:p>
          <a:p>
            <a:pPr algn="just">
              <a:buNone/>
            </a:pPr>
            <a:r>
              <a:rPr lang="bg-BG" sz="2000" i="1" dirty="0" smtClean="0">
                <a:solidFill>
                  <a:srgbClr val="7030A0"/>
                </a:solidFill>
              </a:rPr>
              <a:t>		През  80-те  години фонда   продължава да расте . Достига  </a:t>
            </a:r>
          </a:p>
          <a:p>
            <a:pPr algn="just">
              <a:buNone/>
            </a:pPr>
            <a:r>
              <a:rPr lang="bg-BG" sz="2000" i="1" dirty="0" smtClean="0">
                <a:solidFill>
                  <a:srgbClr val="7030A0"/>
                </a:solidFill>
              </a:rPr>
              <a:t>       5 000 тома.  Периодиката също се увеличава – 17 вестника  и  30 списания  на български и руски език. Увеличава се и </a:t>
            </a:r>
            <a:r>
              <a:rPr lang="bg-BG" sz="2000" i="1" dirty="0" err="1" smtClean="0">
                <a:solidFill>
                  <a:srgbClr val="7030A0"/>
                </a:solidFill>
              </a:rPr>
              <a:t>посещаемостта</a:t>
            </a:r>
            <a:r>
              <a:rPr lang="bg-BG" sz="2000" i="1" dirty="0" smtClean="0">
                <a:solidFill>
                  <a:srgbClr val="7030A0"/>
                </a:solidFill>
              </a:rPr>
              <a:t> в  библиотеката и читалнята.  Особено активни са младежите.</a:t>
            </a:r>
            <a:endParaRPr lang="en-US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3686</TotalTime>
  <Words>747</Words>
  <Application>Microsoft Office PowerPoint</Application>
  <PresentationFormat>Презентация на цял екран (4:3)</PresentationFormat>
  <Paragraphs>193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38</vt:i4>
      </vt:variant>
    </vt:vector>
  </HeadingPairs>
  <TitlesOfParts>
    <vt:vector size="39" baseType="lpstr">
      <vt:lpstr>Office тема</vt:lpstr>
      <vt:lpstr>85 години от създаването на  НЧ“Св.св.Кирил и Методий -1927” с.Тополи, Община Варна</vt:lpstr>
      <vt:lpstr>Началото…</vt:lpstr>
      <vt:lpstr>Първата читалищна сграда</vt:lpstr>
      <vt:lpstr>По – нататък…</vt:lpstr>
      <vt:lpstr>Най-стари  книги в библиотеката</vt:lpstr>
      <vt:lpstr>Театрална дейност</vt:lpstr>
      <vt:lpstr> Разширението   -  1957г. </vt:lpstr>
      <vt:lpstr>Читалищната сграда днес…</vt:lpstr>
      <vt:lpstr>Библиотеката…</vt:lpstr>
      <vt:lpstr>Металните стелажи /съществуват  и до днес/</vt:lpstr>
      <vt:lpstr>     Художествена самодейност</vt:lpstr>
      <vt:lpstr> отличие от Държавния съвет на Република  България</vt:lpstr>
      <vt:lpstr>    50 години НЧ”Св.св.Кирил и  Методий” с.Тополи,общ.Варна </vt:lpstr>
      <vt:lpstr>Музейна сбирка</vt:lpstr>
      <vt:lpstr>Програма “Глобални библиотеки-България”</vt:lpstr>
      <vt:lpstr>Вече сме обучени…</vt:lpstr>
      <vt:lpstr>И вас ще  научим…</vt:lpstr>
      <vt:lpstr>Млади потребители</vt:lpstr>
      <vt:lpstr>Млади потребители</vt:lpstr>
      <vt:lpstr>В  акция…</vt:lpstr>
      <vt:lpstr>Първия годишен календар за 2012          направен по наш проект</vt:lpstr>
      <vt:lpstr>24 май –традиционен събор на  с. Тополи</vt:lpstr>
      <vt:lpstr>Лятно детско парти</vt:lpstr>
      <vt:lpstr>Срещи с писатели</vt:lpstr>
      <vt:lpstr>Регионален събор за автентичен фолклор  “Тополи пее и се смее” </vt:lpstr>
      <vt:lpstr>Грамота от областния управител </vt:lpstr>
      <vt:lpstr>на читалищна сцена</vt:lpstr>
      <vt:lpstr>Приемственост</vt:lpstr>
      <vt:lpstr>Празници…</vt:lpstr>
      <vt:lpstr> Модерен балет “Шоколад”</vt:lpstr>
      <vt:lpstr>група за стари градски песни</vt:lpstr>
      <vt:lpstr>МФФ гр.Закопане,Полша</vt:lpstr>
      <vt:lpstr> отново на турне…</vt:lpstr>
      <vt:lpstr>Моменти от последното турне в чужбина</vt:lpstr>
      <vt:lpstr>Дефиле в Турция</vt:lpstr>
      <vt:lpstr> Благодарение на...</vt:lpstr>
      <vt:lpstr>Мечтите на библиотекаря</vt:lpstr>
      <vt:lpstr>Съдържание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85 години от създаването на НЧ “Св.св.Кирил и Методий-1927”с.ТОПЛИ,Община Варна</dc:title>
  <dc:creator>Librarian</dc:creator>
  <cp:lastModifiedBy>Librarian</cp:lastModifiedBy>
  <cp:revision>436</cp:revision>
  <dcterms:created xsi:type="dcterms:W3CDTF">2012-09-24T11:22:38Z</dcterms:created>
  <dcterms:modified xsi:type="dcterms:W3CDTF">2012-10-24T06:14:31Z</dcterms:modified>
</cp:coreProperties>
</file>