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9" r:id="rId6"/>
    <p:sldId id="281" r:id="rId7"/>
    <p:sldId id="280" r:id="rId8"/>
    <p:sldId id="263" r:id="rId9"/>
    <p:sldId id="265" r:id="rId10"/>
    <p:sldId id="266" r:id="rId11"/>
    <p:sldId id="267" r:id="rId12"/>
    <p:sldId id="268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3" autoAdjust="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с два заоблени срещуположни ъгъла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8B92F17-D1AB-4013-8CB8-1A16CCEBF247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11" name="Контейнер за номер на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E63BBC-EF35-4DA9-9D3F-85DFF5D82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Контейнер за долния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92F17-D1AB-4013-8CB8-1A16CCEBF247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63BBC-EF35-4DA9-9D3F-85DFF5D8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92F17-D1AB-4013-8CB8-1A16CCEBF247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63BBC-EF35-4DA9-9D3F-85DFF5D8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92F17-D1AB-4013-8CB8-1A16CCEBF247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63BBC-EF35-4DA9-9D3F-85DFF5D8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8" name="Контейнер за 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8B92F17-D1AB-4013-8CB8-1A16CCEBF247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E63BBC-EF35-4DA9-9D3F-85DFF5D82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92F17-D1AB-4013-8CB8-1A16CCEBF247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E63BBC-EF35-4DA9-9D3F-85DFF5D82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авоъгъл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ъгъл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92F17-D1AB-4013-8CB8-1A16CCEBF247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E63BBC-EF35-4DA9-9D3F-85DFF5D8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92F17-D1AB-4013-8CB8-1A16CCEBF247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63BBC-EF35-4DA9-9D3F-85DFF5D82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авоъгъл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92F17-D1AB-4013-8CB8-1A16CCEBF247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63BBC-EF35-4DA9-9D3F-85DFF5D82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9" name="Контейнер за 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8B92F17-D1AB-4013-8CB8-1A16CCEBF247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10" name="Контейнер за номер на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E63BBC-EF35-4DA9-9D3F-85DFF5D82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Контейнер за долния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3" name="Контейнер за картина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Контейнер за 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8B92F17-D1AB-4013-8CB8-1A16CCEBF247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E63BBC-EF35-4DA9-9D3F-85DFF5D82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с два заоблени срещуположни ъгъла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8B92F17-D1AB-4013-8CB8-1A16CCEBF247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3E63BBC-EF35-4DA9-9D3F-85DFF5D82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944216"/>
          </a:xfrm>
        </p:spPr>
        <p:txBody>
          <a:bodyPr>
            <a:prstTxWarp prst="textTriangle">
              <a:avLst>
                <a:gd name="adj" fmla="val 33497"/>
              </a:avLst>
            </a:prstTxWarp>
            <a:normAutofit fontScale="90000"/>
          </a:bodyPr>
          <a:lstStyle/>
          <a:p>
            <a:pPr algn="ctr"/>
            <a:r>
              <a:rPr lang="bg-BG" dirty="0" smtClean="0">
                <a:ln>
                  <a:solidFill>
                    <a:schemeClr val="tx1"/>
                  </a:solidFill>
                </a:ln>
              </a:rPr>
              <a:t>Читалището-желана територия</a:t>
            </a:r>
            <a:br>
              <a:rPr lang="bg-BG" dirty="0" smtClean="0">
                <a:ln>
                  <a:solidFill>
                    <a:schemeClr val="tx1"/>
                  </a:solidFill>
                </a:ln>
              </a:rPr>
            </a:br>
            <a:r>
              <a:rPr lang="bg-BG" dirty="0" smtClean="0">
                <a:ln>
                  <a:solidFill>
                    <a:schemeClr val="tx1"/>
                  </a:solidFill>
                </a:ln>
              </a:rPr>
              <a:t> за всички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Контейнер за съдържание 3" descr="27715_102326179812285_2519511_n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348880"/>
            <a:ext cx="6192687" cy="4032448"/>
          </a:xfrm>
        </p:spPr>
      </p:pic>
      <p:pic>
        <p:nvPicPr>
          <p:cNvPr id="5" name="Картина 4" descr="suznanie_zna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4664"/>
            <a:ext cx="345638" cy="2880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581621_4056228057496_1107881340_n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581128"/>
            <a:ext cx="2190751" cy="1728192"/>
          </a:xfrm>
          <a:prstGeom prst="rect">
            <a:avLst/>
          </a:prstGeom>
        </p:spPr>
      </p:pic>
      <p:pic>
        <p:nvPicPr>
          <p:cNvPr id="4" name="Картина 3" descr="460x345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60648"/>
            <a:ext cx="3456384" cy="2880320"/>
          </a:xfrm>
          <a:prstGeom prst="rect">
            <a:avLst/>
          </a:prstGeom>
        </p:spPr>
      </p:pic>
      <p:pic>
        <p:nvPicPr>
          <p:cNvPr id="5" name="Картина 4" descr="561835_4056229057521_1120077567_n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581128"/>
            <a:ext cx="2182391" cy="1728192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 rot="21378012">
            <a:off x="531957" y="546651"/>
            <a:ext cx="3573044" cy="119868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645"/>
              </a:avLst>
            </a:prstTxWarp>
            <a:spAutoFit/>
          </a:bodyPr>
          <a:lstStyle/>
          <a:p>
            <a:r>
              <a:rPr lang="bg-BG" b="1" dirty="0" smtClean="0">
                <a:ln>
                  <a:solidFill>
                    <a:schemeClr val="tx1"/>
                  </a:solidFill>
                </a:ln>
              </a:rPr>
              <a:t>Детска</a:t>
            </a:r>
            <a:r>
              <a:rPr lang="bg-BG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bg-BG" b="1" dirty="0" smtClean="0">
                <a:ln>
                  <a:solidFill>
                    <a:schemeClr val="tx1"/>
                  </a:solidFill>
                </a:ln>
              </a:rPr>
              <a:t>театрална</a:t>
            </a:r>
            <a:r>
              <a:rPr lang="bg-BG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bg-BG" b="1" dirty="0" smtClean="0">
                <a:ln>
                  <a:solidFill>
                    <a:schemeClr val="tx1"/>
                  </a:solidFill>
                </a:ln>
              </a:rPr>
              <a:t>школа</a:t>
            </a:r>
            <a:r>
              <a:rPr lang="bg-BG" dirty="0" smtClean="0">
                <a:ln>
                  <a:solidFill>
                    <a:schemeClr val="tx1"/>
                  </a:solidFill>
                </a:ln>
              </a:rPr>
              <a:t> “</a:t>
            </a:r>
            <a:r>
              <a:rPr lang="bg-BG" b="1" dirty="0" smtClean="0">
                <a:ln>
                  <a:solidFill>
                    <a:schemeClr val="tx1"/>
                  </a:solidFill>
                </a:ln>
              </a:rPr>
              <a:t>АРЛЕКИН</a:t>
            </a:r>
            <a:r>
              <a:rPr lang="bg-BG" dirty="0" smtClean="0">
                <a:ln>
                  <a:solidFill>
                    <a:schemeClr val="tx1"/>
                  </a:solidFill>
                </a:ln>
              </a:rPr>
              <a:t>”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5652120" y="3429000"/>
            <a:ext cx="2592288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g-BG" b="1" dirty="0" smtClean="0">
                <a:ln>
                  <a:solidFill>
                    <a:schemeClr val="tx1"/>
                  </a:solidFill>
                </a:ln>
              </a:rPr>
              <a:t>Театрална музикална постановка по басни </a:t>
            </a:r>
          </a:p>
          <a:p>
            <a:r>
              <a:rPr lang="bg-BG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bg-BG" b="1" dirty="0" smtClean="0">
                <a:ln>
                  <a:solidFill>
                    <a:schemeClr val="tx1"/>
                  </a:solidFill>
                </a:ln>
              </a:rPr>
              <a:t>     “ПЕТЕЛЪТ”</a:t>
            </a:r>
            <a:endParaRPr lang="en-US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" name="Картина 7" descr="LYATO2012_046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1700808"/>
            <a:ext cx="3312368" cy="2160240"/>
          </a:xfrm>
          <a:prstGeom prst="rect">
            <a:avLst/>
          </a:prstGeom>
        </p:spPr>
      </p:pic>
      <p:pic>
        <p:nvPicPr>
          <p:cNvPr id="9" name="Картина 8" descr="teatr 0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4509120"/>
            <a:ext cx="2664296" cy="1998222"/>
          </a:xfrm>
          <a:prstGeom prst="rect">
            <a:avLst/>
          </a:prstGeom>
        </p:spPr>
      </p:pic>
      <p:sp>
        <p:nvSpPr>
          <p:cNvPr id="12" name="Правоъгълник 11"/>
          <p:cNvSpPr/>
          <p:nvPr/>
        </p:nvSpPr>
        <p:spPr>
          <a:xfrm>
            <a:off x="755576" y="378904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 smtClean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  <a:p>
            <a:r>
              <a:rPr lang="bg-BG" dirty="0" smtClean="0">
                <a:ln>
                  <a:solidFill>
                    <a:srgbClr val="C00000"/>
                  </a:solidFill>
                </a:ln>
              </a:rPr>
              <a:t>      </a:t>
            </a: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10" name="Картина 9" descr="suznanie_znach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404664"/>
            <a:ext cx="345638" cy="288032"/>
          </a:xfrm>
          <a:prstGeom prst="rect">
            <a:avLst/>
          </a:prstGeom>
        </p:spPr>
      </p:pic>
    </p:spTree>
  </p:cSld>
  <p:clrMapOvr>
    <a:masterClrMapping/>
  </p:clrMapOvr>
  <p:transition advTm="3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/>
          <p:cNvSpPr txBox="1"/>
          <p:nvPr/>
        </p:nvSpPr>
        <p:spPr>
          <a:xfrm>
            <a:off x="827584" y="764704"/>
            <a:ext cx="4248472" cy="136815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g-BG" b="1" dirty="0" smtClean="0">
                <a:ln>
                  <a:solidFill>
                    <a:schemeClr val="tx1"/>
                  </a:solidFill>
                </a:ln>
              </a:rPr>
              <a:t>Лятно училище в библиотеката</a:t>
            </a:r>
          </a:p>
          <a:p>
            <a:r>
              <a:rPr lang="bg-BG" b="1" dirty="0" smtClean="0">
                <a:ln>
                  <a:solidFill>
                    <a:schemeClr val="tx1"/>
                  </a:solidFill>
                </a:ln>
              </a:rPr>
              <a:t>              “МОЕТО  ЛЯТО”-2012</a:t>
            </a:r>
            <a:endParaRPr lang="en-US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" name="Картина 6" descr="LYATO2012_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5688" y="4437112"/>
            <a:ext cx="2380462" cy="1944216"/>
          </a:xfrm>
          <a:prstGeom prst="rect">
            <a:avLst/>
          </a:prstGeom>
        </p:spPr>
      </p:pic>
      <p:pic>
        <p:nvPicPr>
          <p:cNvPr id="8" name="Картина 7" descr="LYATO2012_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32656"/>
            <a:ext cx="2990947" cy="2243210"/>
          </a:xfrm>
          <a:prstGeom prst="rect">
            <a:avLst/>
          </a:prstGeom>
        </p:spPr>
      </p:pic>
      <p:pic>
        <p:nvPicPr>
          <p:cNvPr id="10" name="Картина 9" descr="252144_229868197058082_5366223_n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32247">
            <a:off x="3494584" y="2904192"/>
            <a:ext cx="2808313" cy="2016224"/>
          </a:xfrm>
          <a:prstGeom prst="rect">
            <a:avLst/>
          </a:prstGeom>
        </p:spPr>
      </p:pic>
      <p:pic>
        <p:nvPicPr>
          <p:cNvPr id="11" name="Картина 10" descr="287839_230857066959195_2956798_o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78062">
            <a:off x="474198" y="2646088"/>
            <a:ext cx="2513941" cy="1885456"/>
          </a:xfrm>
          <a:prstGeom prst="rect">
            <a:avLst/>
          </a:prstGeom>
        </p:spPr>
      </p:pic>
      <p:sp>
        <p:nvSpPr>
          <p:cNvPr id="12" name="Текстово поле 11"/>
          <p:cNvSpPr txBox="1"/>
          <p:nvPr/>
        </p:nvSpPr>
        <p:spPr>
          <a:xfrm>
            <a:off x="1043608" y="5229200"/>
            <a:ext cx="3024336" cy="648072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bg-BG" b="1" dirty="0" smtClean="0"/>
              <a:t>Работилница “Сръчни ръце”</a:t>
            </a:r>
            <a:endParaRPr lang="en-US" b="1" dirty="0"/>
          </a:p>
        </p:txBody>
      </p:sp>
      <p:pic>
        <p:nvPicPr>
          <p:cNvPr id="9" name="Картина 8" descr="suznanie_znach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404664"/>
            <a:ext cx="345638" cy="288032"/>
          </a:xfrm>
          <a:prstGeom prst="rect">
            <a:avLst/>
          </a:prstGeom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89268_229933163718252_1297849_o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32656"/>
            <a:ext cx="3168352" cy="2448272"/>
          </a:xfrm>
          <a:prstGeom prst="rect">
            <a:avLst/>
          </a:prstGeom>
        </p:spPr>
      </p:pic>
      <p:pic>
        <p:nvPicPr>
          <p:cNvPr id="3" name="Картина 2" descr="289268_229933157051586_1801392_o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717032"/>
            <a:ext cx="3528392" cy="2412270"/>
          </a:xfrm>
          <a:prstGeom prst="rect">
            <a:avLst/>
          </a:prstGeom>
        </p:spPr>
      </p:pic>
      <p:pic>
        <p:nvPicPr>
          <p:cNvPr id="4" name="Картина 3" descr="289268_229933173718251_2905604_o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764704"/>
            <a:ext cx="3576397" cy="2304256"/>
          </a:xfrm>
          <a:prstGeom prst="rect">
            <a:avLst/>
          </a:prstGeom>
        </p:spPr>
      </p:pic>
      <p:pic>
        <p:nvPicPr>
          <p:cNvPr id="5" name="Картина 4" descr="287301_229956770382558_68449_o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284984"/>
            <a:ext cx="3288365" cy="2448272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4427984" y="1412776"/>
            <a:ext cx="720081" cy="34163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r>
              <a:rPr lang="bg-BG" b="1" dirty="0" smtClean="0">
                <a:ln>
                  <a:solidFill>
                    <a:schemeClr val="tx1"/>
                  </a:solidFill>
                </a:ln>
              </a:rPr>
              <a:t>М</a:t>
            </a:r>
          </a:p>
          <a:p>
            <a:r>
              <a:rPr lang="bg-BG" b="1" dirty="0" smtClean="0">
                <a:ln>
                  <a:solidFill>
                    <a:schemeClr val="tx1"/>
                  </a:solidFill>
                </a:ln>
              </a:rPr>
              <a:t>Л</a:t>
            </a:r>
          </a:p>
          <a:p>
            <a:r>
              <a:rPr lang="bg-BG" b="1" dirty="0" smtClean="0">
                <a:ln>
                  <a:solidFill>
                    <a:schemeClr val="tx1"/>
                  </a:solidFill>
                </a:ln>
              </a:rPr>
              <a:t>А</a:t>
            </a:r>
          </a:p>
          <a:p>
            <a:r>
              <a:rPr lang="bg-BG" b="1" dirty="0" smtClean="0">
                <a:ln>
                  <a:solidFill>
                    <a:schemeClr val="tx1"/>
                  </a:solidFill>
                </a:ln>
              </a:rPr>
              <a:t>Д </a:t>
            </a:r>
          </a:p>
          <a:p>
            <a:endParaRPr lang="bg-BG" b="1" dirty="0" smtClean="0">
              <a:ln>
                <a:solidFill>
                  <a:schemeClr val="tx1"/>
                </a:solidFill>
              </a:ln>
            </a:endParaRPr>
          </a:p>
          <a:p>
            <a:r>
              <a:rPr lang="bg-BG" b="1" dirty="0" smtClean="0">
                <a:ln>
                  <a:solidFill>
                    <a:schemeClr val="tx1"/>
                  </a:solidFill>
                </a:ln>
              </a:rPr>
              <a:t>К</a:t>
            </a:r>
          </a:p>
          <a:p>
            <a:r>
              <a:rPr lang="bg-BG" b="1" dirty="0" smtClean="0">
                <a:ln>
                  <a:solidFill>
                    <a:schemeClr val="tx1"/>
                  </a:solidFill>
                </a:ln>
              </a:rPr>
              <a:t>У</a:t>
            </a:r>
          </a:p>
          <a:p>
            <a:r>
              <a:rPr lang="bg-BG" b="1" dirty="0" smtClean="0">
                <a:ln>
                  <a:solidFill>
                    <a:schemeClr val="tx1"/>
                  </a:solidFill>
                </a:ln>
              </a:rPr>
              <a:t>Л</a:t>
            </a:r>
          </a:p>
          <a:p>
            <a:r>
              <a:rPr lang="bg-BG" b="1" dirty="0" smtClean="0">
                <a:ln>
                  <a:solidFill>
                    <a:schemeClr val="tx1"/>
                  </a:solidFill>
                </a:ln>
              </a:rPr>
              <a:t>И</a:t>
            </a:r>
          </a:p>
          <a:p>
            <a:r>
              <a:rPr lang="bg-BG" b="1" dirty="0" smtClean="0">
                <a:ln>
                  <a:solidFill>
                    <a:schemeClr val="tx1"/>
                  </a:solidFill>
                </a:ln>
              </a:rPr>
              <a:t>Н</a:t>
            </a:r>
          </a:p>
          <a:p>
            <a:r>
              <a:rPr lang="bg-BG" b="1" dirty="0" smtClean="0">
                <a:ln>
                  <a:solidFill>
                    <a:schemeClr val="tx1"/>
                  </a:solidFill>
                </a:ln>
              </a:rPr>
              <a:t>А</a:t>
            </a:r>
          </a:p>
          <a:p>
            <a:r>
              <a:rPr lang="bg-BG" b="1" dirty="0" smtClean="0">
                <a:ln>
                  <a:solidFill>
                    <a:schemeClr val="tx1"/>
                  </a:solidFill>
                </a:ln>
              </a:rPr>
              <a:t>Р</a:t>
            </a:r>
            <a:endParaRPr lang="en-US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" name="Картина 6" descr="suznanie_znach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404664"/>
            <a:ext cx="345638" cy="288032"/>
          </a:xfrm>
          <a:prstGeom prst="rect">
            <a:avLst/>
          </a:prstGeom>
        </p:spPr>
      </p:pic>
    </p:spTree>
  </p:cSld>
  <p:clrMapOvr>
    <a:masterClrMapping/>
  </p:clrMapOvr>
  <p:transition advTm="30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82093_229867957058106_8009583_n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1" y="4221088"/>
            <a:ext cx="2664296" cy="2088232"/>
          </a:xfrm>
          <a:prstGeom prst="rect">
            <a:avLst/>
          </a:prstGeom>
        </p:spPr>
      </p:pic>
      <p:pic>
        <p:nvPicPr>
          <p:cNvPr id="4" name="Картина 3" descr="223678_229868057058096_90402_n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221088"/>
            <a:ext cx="2304256" cy="2088232"/>
          </a:xfrm>
          <a:prstGeom prst="rect">
            <a:avLst/>
          </a:prstGeom>
        </p:spPr>
      </p:pic>
      <p:pic>
        <p:nvPicPr>
          <p:cNvPr id="5" name="Картина 4" descr="LYATO2012_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88640"/>
            <a:ext cx="2664296" cy="2304256"/>
          </a:xfrm>
          <a:prstGeom prst="rect">
            <a:avLst/>
          </a:prstGeom>
        </p:spPr>
      </p:pic>
      <p:pic>
        <p:nvPicPr>
          <p:cNvPr id="6" name="Картина 5" descr="460x3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221088"/>
            <a:ext cx="2376264" cy="2016224"/>
          </a:xfrm>
          <a:prstGeom prst="rect">
            <a:avLst/>
          </a:prstGeom>
        </p:spPr>
      </p:pic>
      <p:sp>
        <p:nvSpPr>
          <p:cNvPr id="11" name="Текстово поле 10"/>
          <p:cNvSpPr txBox="1"/>
          <p:nvPr/>
        </p:nvSpPr>
        <p:spPr>
          <a:xfrm>
            <a:off x="1403648" y="350100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/>
              <a:t>Изработване на презентации от деца в лятното училище</a:t>
            </a:r>
            <a:endParaRPr lang="en-US" b="1" dirty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4932040" y="256490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            Обучение на дете със</a:t>
            </a:r>
          </a:p>
          <a:p>
            <a:r>
              <a:rPr lang="bg-BG" b="1" dirty="0" smtClean="0"/>
              <a:t>          специални потребности</a:t>
            </a:r>
            <a:endParaRPr lang="en-US" b="1" dirty="0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755577" y="83671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Информационен център по програма</a:t>
            </a:r>
          </a:p>
          <a:p>
            <a:pPr algn="ctr"/>
            <a:r>
              <a:rPr lang="bg-BG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“Глобални библиотеки”</a:t>
            </a:r>
            <a:endParaRPr lang="en-US" sz="24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2" name="Картина 11" descr="suznanie_znach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404664"/>
            <a:ext cx="345638" cy="288032"/>
          </a:xfrm>
          <a:prstGeom prst="rect">
            <a:avLst/>
          </a:prstGeom>
        </p:spPr>
      </p:pic>
    </p:spTree>
  </p:cSld>
  <p:clrMapOvr>
    <a:masterClrMapping/>
  </p:clrMapOvr>
  <p:transition advTm="30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333511_245839548794280_1230119783_o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3888431" cy="3600400"/>
          </a:xfrm>
          <a:prstGeom prst="rect">
            <a:avLst/>
          </a:prstGeom>
        </p:spPr>
      </p:pic>
      <p:pic>
        <p:nvPicPr>
          <p:cNvPr id="3" name="Картина 2" descr="460x345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988840"/>
            <a:ext cx="3816424" cy="360040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539552" y="548680"/>
            <a:ext cx="8424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/>
              <a:t>Детски празник в читалището</a:t>
            </a:r>
            <a:endParaRPr lang="en-US" sz="4000" b="1" dirty="0" smtClean="0"/>
          </a:p>
          <a:p>
            <a:pPr algn="ctr"/>
            <a:r>
              <a:rPr lang="bg-BG" sz="4000" b="1" dirty="0" smtClean="0"/>
              <a:t>  “МОЕТО ЛЯТО - 2012” </a:t>
            </a:r>
            <a:endParaRPr lang="en-US" sz="4000" b="1" dirty="0"/>
          </a:p>
        </p:txBody>
      </p:sp>
      <p:pic>
        <p:nvPicPr>
          <p:cNvPr id="5" name="Картина 4" descr="suznanie_znach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04664"/>
            <a:ext cx="345638" cy="288032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>Детска изложба </a:t>
            </a:r>
            <a:br>
              <a:rPr lang="bg-BG" b="1" dirty="0" smtClean="0"/>
            </a:br>
            <a:r>
              <a:rPr lang="bg-BG" b="1" dirty="0" smtClean="0"/>
              <a:t>“МОЕТО ЛЯТО-2012”</a:t>
            </a:r>
            <a:endParaRPr lang="en-US" b="1" dirty="0"/>
          </a:p>
        </p:txBody>
      </p:sp>
      <p:pic>
        <p:nvPicPr>
          <p:cNvPr id="4" name="Контейнер за съдържание 3" descr="422950_4056229857541_329378518_n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8280920" cy="4968551"/>
          </a:xfrm>
        </p:spPr>
      </p:pic>
      <p:pic>
        <p:nvPicPr>
          <p:cNvPr id="5" name="Картина 4" descr="suznanie_zna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4664"/>
            <a:ext cx="345638" cy="288032"/>
          </a:xfrm>
          <a:prstGeom prst="rect">
            <a:avLst/>
          </a:prstGeom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globalni biblioteki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755216"/>
            <a:ext cx="2702915" cy="1982669"/>
          </a:xfrm>
          <a:prstGeom prst="rect">
            <a:avLst/>
          </a:prstGeom>
        </p:spPr>
      </p:pic>
      <p:pic>
        <p:nvPicPr>
          <p:cNvPr id="3" name="Картина 2" descr="globalni biblioteki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573015"/>
            <a:ext cx="3240360" cy="2664297"/>
          </a:xfrm>
          <a:prstGeom prst="rect">
            <a:avLst/>
          </a:prstGeom>
        </p:spPr>
      </p:pic>
      <p:pic>
        <p:nvPicPr>
          <p:cNvPr id="4" name="Картина 3" descr="globalni biblioteki 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573017"/>
            <a:ext cx="3278980" cy="2664296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4788024" y="692696"/>
            <a:ext cx="3840160" cy="2088232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bg-BG" sz="2400" b="1" dirty="0" smtClean="0"/>
              <a:t>Изработени книги от деца </a:t>
            </a:r>
          </a:p>
          <a:p>
            <a:pPr algn="ctr"/>
            <a:r>
              <a:rPr lang="bg-BG" sz="2400" b="1" dirty="0" smtClean="0"/>
              <a:t>от лятното училище</a:t>
            </a:r>
            <a:endParaRPr lang="en-US" sz="2400" b="1" dirty="0"/>
          </a:p>
        </p:txBody>
      </p:sp>
      <p:pic>
        <p:nvPicPr>
          <p:cNvPr id="6" name="Картина 5" descr="suznanie_znach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04664"/>
            <a:ext cx="345638" cy="288032"/>
          </a:xfrm>
          <a:prstGeom prst="rect">
            <a:avLst/>
          </a:prstGeom>
        </p:spPr>
      </p:pic>
    </p:spTree>
  </p:cSld>
  <p:clrMapOvr>
    <a:masterClrMapping/>
  </p:clrMapOvr>
  <p:transition advTm="3000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6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55576" y="854975"/>
            <a:ext cx="1512168" cy="2144064"/>
          </a:xfrm>
          <a:prstGeom prst="rect">
            <a:avLst/>
          </a:prstGeom>
        </p:spPr>
      </p:pic>
      <p:pic>
        <p:nvPicPr>
          <p:cNvPr id="3" name="Картина 2" descr="6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1796" y="3356992"/>
            <a:ext cx="1563324" cy="2232248"/>
          </a:xfrm>
          <a:prstGeom prst="rect">
            <a:avLst/>
          </a:prstGeom>
        </p:spPr>
      </p:pic>
      <p:pic>
        <p:nvPicPr>
          <p:cNvPr id="4" name="Картина 3" descr="5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645024"/>
            <a:ext cx="2448273" cy="2016224"/>
          </a:xfrm>
          <a:prstGeom prst="rect">
            <a:avLst/>
          </a:prstGeom>
        </p:spPr>
      </p:pic>
      <p:pic>
        <p:nvPicPr>
          <p:cNvPr id="5" name="Картина 4" descr="5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149080"/>
            <a:ext cx="3312368" cy="2160240"/>
          </a:xfrm>
          <a:prstGeom prst="rect">
            <a:avLst/>
          </a:prstGeom>
        </p:spPr>
      </p:pic>
      <p:pic>
        <p:nvPicPr>
          <p:cNvPr id="6" name="Картина 5" descr="58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332656"/>
            <a:ext cx="1725279" cy="2420888"/>
          </a:xfrm>
          <a:prstGeom prst="rect">
            <a:avLst/>
          </a:prstGeom>
        </p:spPr>
      </p:pic>
      <p:pic>
        <p:nvPicPr>
          <p:cNvPr id="7" name="Картина 6" descr="64 Клуб на творцит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1124744"/>
            <a:ext cx="3384376" cy="2592288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2411760" y="332656"/>
            <a:ext cx="4602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/>
              <a:t>Издадени  книги на местни автори от   Клуба на творците</a:t>
            </a:r>
            <a:endParaRPr lang="en-US" sz="2000" b="1" dirty="0"/>
          </a:p>
        </p:txBody>
      </p:sp>
      <p:pic>
        <p:nvPicPr>
          <p:cNvPr id="9" name="Картина 8" descr="suznanie_znachk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568" y="404664"/>
            <a:ext cx="345638" cy="288032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600" b="1" dirty="0" smtClean="0">
                <a:ln>
                  <a:solidFill>
                    <a:schemeClr val="tx1"/>
                  </a:solidFill>
                </a:ln>
              </a:rPr>
              <a:t>Извършване на социални услуги</a:t>
            </a:r>
            <a:endParaRPr lang="en-US" sz="36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Контейнер за съдържание 3" descr="globalni biblioteki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988840"/>
            <a:ext cx="5616624" cy="3672408"/>
          </a:xfrm>
        </p:spPr>
      </p:pic>
      <p:pic>
        <p:nvPicPr>
          <p:cNvPr id="6" name="Картина 5" descr="suznanie_zna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4664"/>
            <a:ext cx="345638" cy="288032"/>
          </a:xfrm>
          <a:prstGeom prst="rect">
            <a:avLst/>
          </a:prstGeom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000" dirty="0" smtClean="0"/>
              <a:t>НОВОСТИ В БИБЛИОТЕКАТА</a:t>
            </a:r>
            <a:endParaRPr lang="en-US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g-BG" sz="2000" b="1" dirty="0" smtClean="0"/>
              <a:t>Литературни празници, посветени на различни автори</a:t>
            </a:r>
          </a:p>
          <a:p>
            <a:pPr>
              <a:buNone/>
            </a:pPr>
            <a:r>
              <a:rPr lang="bg-BG" sz="2000" b="1" dirty="0" smtClean="0"/>
              <a:t>     и писатели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/>
              <a:t>Представяне на книги издадени от местни автори </a:t>
            </a:r>
          </a:p>
          <a:p>
            <a:pPr>
              <a:buNone/>
            </a:pPr>
            <a:r>
              <a:rPr lang="bg-BG" sz="2000" b="1" dirty="0" smtClean="0"/>
              <a:t>     от “Клуб на творците”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/>
              <a:t>Работилница за мартеници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/>
              <a:t>Клуб по </a:t>
            </a:r>
            <a:r>
              <a:rPr lang="bg-BG" sz="2000" b="1" dirty="0" err="1" smtClean="0"/>
              <a:t>Етнознание</a:t>
            </a:r>
            <a:r>
              <a:rPr lang="bg-BG" sz="2000" b="1" dirty="0" smtClean="0"/>
              <a:t>: провеждане на традиционни конференции по Етнология ,Краезнание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/>
              <a:t>Детска театрална школа “Арлекин”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/>
              <a:t>Лятно училище в библиотеката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/>
              <a:t>Предоставяне на библиотечни справки свързани с наука,култура и други области на познанието</a:t>
            </a: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5023223" y="764704"/>
            <a:ext cx="184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b="1" dirty="0"/>
          </a:p>
        </p:txBody>
      </p:sp>
      <p:pic>
        <p:nvPicPr>
          <p:cNvPr id="5" name="Картина 4" descr="suznanie_znac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345638" cy="288032"/>
          </a:xfrm>
          <a:prstGeom prst="rect">
            <a:avLst/>
          </a:prstGeom>
        </p:spPr>
      </p:pic>
    </p:spTree>
  </p:cSld>
  <p:clrMapOvr>
    <a:masterClrMapping/>
  </p:clrMapOvr>
  <p:transition advTm="30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40355_200956596615909_2475895_o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1" y="1844824"/>
            <a:ext cx="3096344" cy="2522947"/>
          </a:xfrm>
          <a:prstGeom prst="rect">
            <a:avLst/>
          </a:prstGeom>
        </p:spPr>
      </p:pic>
      <p:pic>
        <p:nvPicPr>
          <p:cNvPr id="4" name="Картина 3" descr="243330_200957733282462_3262656_o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844824"/>
            <a:ext cx="2995766" cy="2496315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1574234" y="764704"/>
            <a:ext cx="5809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b="1" dirty="0" smtClean="0"/>
              <a:t>Моята библиотека</a:t>
            </a:r>
            <a:endParaRPr lang="en-US" sz="4800" b="1" dirty="0"/>
          </a:p>
        </p:txBody>
      </p:sp>
      <p:pic>
        <p:nvPicPr>
          <p:cNvPr id="6" name="Картина 5" descr="322696_254655001246068_1985226116_o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437112"/>
            <a:ext cx="2867812" cy="2150859"/>
          </a:xfrm>
          <a:prstGeom prst="rect">
            <a:avLst/>
          </a:prstGeom>
        </p:spPr>
      </p:pic>
      <p:pic>
        <p:nvPicPr>
          <p:cNvPr id="8" name="Картина 7" descr="suznanie_znach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04664"/>
            <a:ext cx="345638" cy="288032"/>
          </a:xfrm>
          <a:prstGeom prst="rect">
            <a:avLst/>
          </a:prstGeom>
        </p:spPr>
      </p:pic>
    </p:spTree>
  </p:cSld>
  <p:clrMapOvr>
    <a:masterClrMapping/>
  </p:clrMapOvr>
  <p:transition advTm="30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63614"/>
          </a:xfrm>
        </p:spPr>
        <p:txBody>
          <a:bodyPr>
            <a:noAutofit/>
          </a:bodyPr>
          <a:lstStyle/>
          <a:p>
            <a:pPr algn="ctr"/>
            <a:r>
              <a:rPr lang="bg-BG" sz="4000" dirty="0" smtClean="0"/>
              <a:t>ИНФОРМАЦИОННИЯТ ЦЕНТЪР ПРЕДОСТАВЯ</a:t>
            </a:r>
            <a:endParaRPr lang="en-US" sz="4000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323528" y="2348880"/>
            <a:ext cx="88204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g-BG" sz="2000" b="1" dirty="0" smtClean="0"/>
              <a:t>ИНФОРМАЦИЯ ЗА МЕСТНО УПРАВЛЕНИЕ И ОБЩНОСТ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/>
              <a:t>СОЦИАЛНА ИНФОРМАЦИЯ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/>
              <a:t>БИБЛИОТЕЧНИ УСЛУГИ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/>
              <a:t>ИНФОРМАЦИЯ ЗА ФИНАНСИРАЩИ ПРОГРАМИ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/>
              <a:t>ИНФОРМАЦИЯ ЗА ВЪЗМОЖНОСТИ ЗА ОБУЧЕНИЕ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/>
              <a:t>ДРУГИ УСЛУГИ : ДОСТЪП ДО ИНТЕРНЕТ, НАБОР НА ТЕКСТ</a:t>
            </a:r>
          </a:p>
          <a:p>
            <a:r>
              <a:rPr lang="bg-BG" sz="2000" b="1" dirty="0" smtClean="0"/>
              <a:t>    И  ТЕКСТООБРАБОТКА,ПРИНТИРАНЕ,</a:t>
            </a:r>
          </a:p>
          <a:p>
            <a:r>
              <a:rPr lang="bg-BG" sz="2000" b="1" dirty="0" smtClean="0"/>
              <a:t>    КОПИРАНЕ И СКАНИРАНЕ</a:t>
            </a:r>
            <a:endParaRPr lang="en-US" sz="2000" b="1" dirty="0"/>
          </a:p>
        </p:txBody>
      </p:sp>
      <p:pic>
        <p:nvPicPr>
          <p:cNvPr id="4" name="Картина 3" descr="suznanie_znac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345638" cy="288032"/>
          </a:xfrm>
          <a:prstGeom prst="rect">
            <a:avLst/>
          </a:prstGeom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ПАРТНЬОРИ</a:t>
            </a:r>
            <a:endParaRPr lang="en-US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971600" y="2420888"/>
            <a:ext cx="68746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g-BG" sz="2000" b="1" dirty="0" smtClean="0"/>
              <a:t>Регионална библиотека “Пенчо Славейков”гр.Варна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/>
              <a:t>Община Белослав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/>
              <a:t>Детски и учебни заведения в Белослав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/>
              <a:t>Бюро по труда </a:t>
            </a: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bg-BG" sz="2000" b="1" dirty="0" smtClean="0"/>
              <a:t>Академично етноложко сдружение – София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/>
              <a:t>Сдружение за културни инициативи – София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/>
              <a:t>Института по етнология и фолклор на БАН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/>
              <a:t>Катедрата по Етнология на ИФ на СУ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/>
              <a:t>Съюз на </a:t>
            </a:r>
            <a:r>
              <a:rPr lang="bg-BG" sz="2000" b="1" dirty="0" err="1" smtClean="0"/>
              <a:t>краеведите</a:t>
            </a:r>
            <a:r>
              <a:rPr lang="bg-BG" sz="2000" b="1" dirty="0" smtClean="0"/>
              <a:t> в България</a:t>
            </a:r>
          </a:p>
          <a:p>
            <a:endParaRPr lang="bg-BG" b="1" dirty="0" smtClean="0"/>
          </a:p>
          <a:p>
            <a:pPr>
              <a:buFont typeface="Wingdings" pitchFamily="2" charset="2"/>
              <a:buChar char="Ø"/>
            </a:pPr>
            <a:endParaRPr lang="en-US" b="1" dirty="0"/>
          </a:p>
        </p:txBody>
      </p:sp>
      <p:pic>
        <p:nvPicPr>
          <p:cNvPr id="5" name="Картина 4" descr="suznanie_znac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345638" cy="288032"/>
          </a:xfrm>
          <a:prstGeom prst="rect">
            <a:avLst/>
          </a:prstGeom>
        </p:spPr>
      </p:pic>
    </p:spTree>
  </p:cSld>
  <p:clrMapOvr>
    <a:masterClrMapping/>
  </p:clrMapOvr>
  <p:transition advTm="15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2286000" y="1484784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dirty="0" smtClean="0"/>
              <a:t>Благодаря за вниманието!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sz="3200" i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Севинч Исмаилова</a:t>
            </a:r>
            <a:br>
              <a:rPr lang="bg-BG" sz="3200" i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</a:rPr>
            </a:br>
            <a:r>
              <a:rPr lang="bg-BG" sz="3200" i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 библиотекар  НЧ”Съзнание 1926”</a:t>
            </a:r>
            <a:br>
              <a:rPr lang="bg-BG" sz="3200" i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</a:rPr>
            </a:br>
            <a:r>
              <a:rPr lang="bg-BG" sz="3200" i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гр.Белослав</a:t>
            </a:r>
            <a:endParaRPr lang="en-US" sz="32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944216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bg-BG" dirty="0" smtClean="0">
                <a:ln>
                  <a:solidFill>
                    <a:schemeClr val="tx1"/>
                  </a:solidFill>
                </a:ln>
              </a:rPr>
              <a:t>  Участие на учениците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en-US" dirty="0" smtClean="0">
                <a:ln>
                  <a:solidFill>
                    <a:schemeClr val="tx1"/>
                  </a:solidFill>
                </a:ln>
              </a:rPr>
            </a:br>
            <a:r>
              <a:rPr lang="bg-BG" dirty="0" smtClean="0">
                <a:ln>
                  <a:solidFill>
                    <a:schemeClr val="tx1"/>
                  </a:solidFill>
                </a:ln>
              </a:rPr>
              <a:t> в последния етап на 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en-US" dirty="0" smtClean="0">
                <a:ln>
                  <a:solidFill>
                    <a:schemeClr val="tx1"/>
                  </a:solidFill>
                </a:ln>
              </a:rPr>
            </a:br>
            <a:r>
              <a:rPr lang="bg-BG" dirty="0" smtClean="0">
                <a:ln>
                  <a:solidFill>
                    <a:schemeClr val="tx1"/>
                  </a:solidFill>
                </a:ln>
              </a:rPr>
              <a:t>“Малкото голямо четене”</a:t>
            </a:r>
            <a:br>
              <a:rPr lang="bg-BG" dirty="0" smtClean="0">
                <a:ln>
                  <a:solidFill>
                    <a:schemeClr val="tx1"/>
                  </a:solidFill>
                </a:ln>
              </a:rPr>
            </a:br>
            <a:r>
              <a:rPr lang="bg-BG" dirty="0" smtClean="0">
                <a:ln>
                  <a:solidFill>
                    <a:schemeClr val="tx1"/>
                  </a:solidFill>
                </a:ln>
              </a:rPr>
              <a:t>в библиотеката - 2011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Контейнер за съдържание 4" descr="240355_200956609949241_5625154_o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365104"/>
            <a:ext cx="2808312" cy="1872208"/>
          </a:xfrm>
        </p:spPr>
      </p:pic>
      <p:pic>
        <p:nvPicPr>
          <p:cNvPr id="6" name="Контейнер за съдържание 5" descr="243201_200957173282518_5736890_o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4437112"/>
            <a:ext cx="2592289" cy="1872248"/>
          </a:xfrm>
        </p:spPr>
      </p:pic>
      <p:pic>
        <p:nvPicPr>
          <p:cNvPr id="7" name="Картина 6" descr="125[1]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75" y="2676525"/>
            <a:ext cx="2000250" cy="1256531"/>
          </a:xfrm>
          <a:prstGeom prst="rect">
            <a:avLst/>
          </a:prstGeom>
        </p:spPr>
      </p:pic>
      <p:pic>
        <p:nvPicPr>
          <p:cNvPr id="9" name="Картина 8" descr="suznanie_znach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04664"/>
            <a:ext cx="345638" cy="288032"/>
          </a:xfrm>
          <a:prstGeom prst="rect">
            <a:avLst/>
          </a:prstGeom>
        </p:spPr>
      </p:pic>
    </p:spTree>
  </p:cSld>
  <p:clrMapOvr>
    <a:masterClrMapping/>
  </p:clrMapOvr>
  <p:transition advTm="3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448272"/>
          </a:xfrm>
        </p:spPr>
        <p:txBody>
          <a:bodyPr>
            <a:prstTxWarp prst="textDeflate">
              <a:avLst/>
            </a:prstTxWarp>
            <a:normAutofit fontScale="90000"/>
          </a:bodyPr>
          <a:lstStyle/>
          <a:p>
            <a:pPr algn="ctr"/>
            <a:r>
              <a:rPr lang="bg-BG" b="1" dirty="0" smtClean="0">
                <a:ln>
                  <a:solidFill>
                    <a:schemeClr val="tx1"/>
                  </a:solidFill>
                </a:ln>
              </a:rPr>
              <a:t> Читалищната библиотека гостува на децата в училище и детската градина за Международния ден на книгата 2012</a:t>
            </a:r>
            <a:endParaRPr lang="en-US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Контейнер за съдържание 4" descr="533938_3360588146933_888063463_n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2521980" cy="1891485"/>
          </a:xfrm>
        </p:spPr>
      </p:pic>
      <p:pic>
        <p:nvPicPr>
          <p:cNvPr id="7" name="Картина 6" descr="578045_3360589546968_486639676_n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581129"/>
            <a:ext cx="2448272" cy="1944215"/>
          </a:xfrm>
          <a:prstGeom prst="rect">
            <a:avLst/>
          </a:prstGeom>
        </p:spPr>
      </p:pic>
      <p:pic>
        <p:nvPicPr>
          <p:cNvPr id="9" name="Контейнер за съдържание 8" descr="464503_390478974325298_883447897_o[1]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228184" y="2492896"/>
            <a:ext cx="2520280" cy="1890210"/>
          </a:xfrm>
        </p:spPr>
      </p:pic>
      <p:pic>
        <p:nvPicPr>
          <p:cNvPr id="10" name="Картина 9" descr="471506_390483017658227_66130908_o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581128"/>
            <a:ext cx="2640293" cy="1980220"/>
          </a:xfrm>
          <a:prstGeom prst="rect">
            <a:avLst/>
          </a:prstGeom>
        </p:spPr>
      </p:pic>
      <p:pic>
        <p:nvPicPr>
          <p:cNvPr id="11" name="Картина 10" descr="459982_390487297657799_1716477916_o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7" y="2420888"/>
            <a:ext cx="2592287" cy="1944216"/>
          </a:xfrm>
          <a:prstGeom prst="rect">
            <a:avLst/>
          </a:prstGeom>
        </p:spPr>
      </p:pic>
      <p:pic>
        <p:nvPicPr>
          <p:cNvPr id="12" name="Картина 11" descr="suznanie_znach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404664"/>
            <a:ext cx="345638" cy="288032"/>
          </a:xfrm>
          <a:prstGeom prst="rect">
            <a:avLst/>
          </a:prstGeom>
        </p:spPr>
      </p:pic>
    </p:spTree>
  </p:cSld>
  <p:clrMapOvr>
    <a:masterClrMapping/>
  </p:clrMapOvr>
  <p:transition advTm="3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03840"/>
          </a:xfrm>
        </p:spPr>
        <p:txBody>
          <a:bodyPr>
            <a:noAutofit/>
          </a:bodyPr>
          <a:lstStyle/>
          <a:p>
            <a:pPr algn="ctr"/>
            <a:r>
              <a:rPr lang="bg-BG" sz="2000" b="1" dirty="0" smtClean="0"/>
              <a:t>Трета национална научна конференция</a:t>
            </a:r>
            <a:br>
              <a:rPr lang="bg-BG" sz="2000" b="1" dirty="0" smtClean="0"/>
            </a:br>
            <a:r>
              <a:rPr lang="bg-BG" sz="2000" b="1" dirty="0" smtClean="0"/>
              <a:t>“Читалищни срещи- Етнология,Читалище,Краезнание”</a:t>
            </a:r>
            <a:br>
              <a:rPr lang="bg-BG" sz="2000" b="1" dirty="0" smtClean="0"/>
            </a:br>
            <a:r>
              <a:rPr lang="bg-BG" sz="2000" b="1" dirty="0" smtClean="0"/>
              <a:t>Белослав - 2012</a:t>
            </a:r>
            <a:endParaRPr lang="en-US" sz="2000" b="1" dirty="0"/>
          </a:p>
        </p:txBody>
      </p:sp>
      <p:pic>
        <p:nvPicPr>
          <p:cNvPr id="5" name="Контейнер за съдържание 4" descr="209767_194873910557511_537194_o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3456384" cy="2232248"/>
          </a:xfrm>
        </p:spPr>
      </p:pic>
      <p:pic>
        <p:nvPicPr>
          <p:cNvPr id="6" name="Контейнер за съдържание 5" descr="209767_194873930557509_7362049_o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4221088"/>
            <a:ext cx="3456384" cy="2452886"/>
          </a:xfrm>
        </p:spPr>
      </p:pic>
      <p:pic>
        <p:nvPicPr>
          <p:cNvPr id="7" name="Картина 6" descr="209767_194873920557510_3640231_o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077072"/>
            <a:ext cx="3456384" cy="2420888"/>
          </a:xfrm>
          <a:prstGeom prst="rect">
            <a:avLst/>
          </a:prstGeom>
        </p:spPr>
      </p:pic>
      <p:pic>
        <p:nvPicPr>
          <p:cNvPr id="8" name="Картина 7" descr="210515_194874497224119_7491698_o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484784"/>
            <a:ext cx="3419872" cy="2304256"/>
          </a:xfrm>
          <a:prstGeom prst="rect">
            <a:avLst/>
          </a:prstGeom>
        </p:spPr>
      </p:pic>
      <p:pic>
        <p:nvPicPr>
          <p:cNvPr id="9" name="Картина 8" descr="suznanie_znach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404664"/>
            <a:ext cx="345638" cy="288032"/>
          </a:xfrm>
          <a:prstGeom prst="rect">
            <a:avLst/>
          </a:prstGeom>
        </p:spPr>
      </p:pic>
    </p:spTree>
  </p:cSld>
  <p:clrMapOvr>
    <a:masterClrMapping/>
  </p:clrMapOvr>
  <p:transition advTm="30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Users\Librarian\Desktop\620976_4320079131470_1374983470_o[1].jpg"/>
          <p:cNvPicPr>
            <a:picLocks noChangeAspect="1" noChangeArrowheads="1"/>
          </p:cNvPicPr>
          <p:nvPr/>
        </p:nvPicPr>
        <p:blipFill>
          <a:blip r:embed="rId2" cstate="print"/>
          <a:srcRect l="3193" r="1528" b="7229"/>
          <a:stretch>
            <a:fillRect/>
          </a:stretch>
        </p:blipFill>
        <p:spPr bwMode="auto">
          <a:xfrm>
            <a:off x="395536" y="620688"/>
            <a:ext cx="8460432" cy="5474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“ЧИТАЛИЩНИ СРЕЩИ”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bg-BG" dirty="0" smtClean="0"/>
              <a:t>     </a:t>
            </a:r>
            <a:r>
              <a:rPr lang="en-US" dirty="0" smtClean="0"/>
              <a:t>На 30 април преди доц. д-р Веселин Тепавичаров завеждащ катедра Етнология на СУ „Св. Кл. Охридски” и председателя на Читалището Росен Гацин откриха Третата национална конференция „Читалищни срещи”. Гацин даде старт на мероприятието със своя материал „Читалищата - отломък от едно много далечно бъдеще</a:t>
            </a:r>
            <a:r>
              <a:rPr lang="bg-BG" dirty="0" smtClean="0"/>
              <a:t>”</a:t>
            </a:r>
            <a:r>
              <a:rPr lang="en-US" dirty="0" smtClean="0"/>
              <a:t>. Темата на конференцията „Традиционната култура в градска среда, локални общности” пък събра учени и краеведи около кръглата маса в Белослав. Свои доклади изнесоха Атанаска Станчева и Димитър Василев от Института за етнология и фолклористика с Етнографски музей при БАН, Любомир Коцев, етнолог от Софийски университет „Св. Климент Охридски”, Милена Драгнева от Исторически музей – Провадия, Трифон Трифонов (капитан втори ранг от резерва и настоящ изследовател) , изтъкнатия краевед Алеко К. Константинов и много др. През годините конференцията в Белослав се превърна във форум, който позволява на учени от цялата страна да изложат своите тези и изследвания за генезиса на Българската традиция и нейните съвременни проекции.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Картина 4" descr="suznanie_znac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345638" cy="288032"/>
          </a:xfrm>
          <a:prstGeom prst="rect">
            <a:avLst/>
          </a:prstGeom>
        </p:spPr>
      </p:pic>
    </p:spTree>
  </p:cSld>
  <p:clrMapOvr>
    <a:masterClrMapping/>
  </p:clrMapOvr>
  <p:transition advTm="3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>“Да опознаем своя род”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bg-BG" b="1" dirty="0" smtClean="0"/>
              <a:t>Урок по родолюбие в музейната сбирка на читалището </a:t>
            </a:r>
          </a:p>
          <a:p>
            <a:r>
              <a:rPr lang="bg-BG" b="1" dirty="0" smtClean="0"/>
              <a:t>с етнолога - Росен </a:t>
            </a:r>
            <a:r>
              <a:rPr lang="bg-BG" b="1" dirty="0" err="1" smtClean="0"/>
              <a:t>Гацин</a:t>
            </a:r>
            <a:endParaRPr lang="en-US" b="1" dirty="0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bg-BG" b="1" dirty="0" smtClean="0"/>
              <a:t>Участие на деца в</a:t>
            </a:r>
          </a:p>
          <a:p>
            <a:pPr algn="ctr"/>
            <a:r>
              <a:rPr lang="bg-BG" b="1" dirty="0" smtClean="0"/>
              <a:t> клуба по </a:t>
            </a:r>
            <a:r>
              <a:rPr lang="bg-BG" b="1" dirty="0" err="1" smtClean="0"/>
              <a:t>Етнознание</a:t>
            </a:r>
            <a:endParaRPr lang="en-US" b="1" dirty="0"/>
          </a:p>
        </p:txBody>
      </p:sp>
      <p:pic>
        <p:nvPicPr>
          <p:cNvPr id="7" name="Контейнер за съдържание 6" descr="54440_149231928455043_5003689_o[1]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2780928"/>
            <a:ext cx="4039985" cy="3029989"/>
          </a:xfrm>
        </p:spPr>
      </p:pic>
      <p:pic>
        <p:nvPicPr>
          <p:cNvPr id="8" name="Контейнер за съдържание 7" descr="287301_229956783715890_6617026_o[1]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420887"/>
            <a:ext cx="2952328" cy="1747297"/>
          </a:xfrm>
        </p:spPr>
      </p:pic>
      <p:pic>
        <p:nvPicPr>
          <p:cNvPr id="9" name="Картина 8" descr="288719_229957687049133_1962613_o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434172"/>
            <a:ext cx="2981581" cy="1947155"/>
          </a:xfrm>
          <a:prstGeom prst="rect">
            <a:avLst/>
          </a:prstGeom>
        </p:spPr>
      </p:pic>
      <p:pic>
        <p:nvPicPr>
          <p:cNvPr id="10" name="Картина 9" descr="suznanie_znach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04664"/>
            <a:ext cx="345638" cy="288032"/>
          </a:xfrm>
          <a:prstGeom prst="rect">
            <a:avLst/>
          </a:prstGeom>
        </p:spPr>
      </p:pic>
    </p:spTree>
  </p:cSld>
  <p:clrMapOvr>
    <a:masterClrMapping/>
  </p:clrMapOvr>
  <p:transition advTm="30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556254_3649519450035_178528327_n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356992"/>
            <a:ext cx="3572638" cy="2736303"/>
          </a:xfrm>
          <a:prstGeom prst="rect">
            <a:avLst/>
          </a:prstGeom>
        </p:spPr>
      </p:pic>
      <p:pic>
        <p:nvPicPr>
          <p:cNvPr id="3" name="Картина 2" descr="471629_3649553210879_364259068_o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492896"/>
            <a:ext cx="3888432" cy="3672408"/>
          </a:xfrm>
          <a:prstGeom prst="rect">
            <a:avLst/>
          </a:prstGeom>
        </p:spPr>
      </p:pic>
      <p:pic>
        <p:nvPicPr>
          <p:cNvPr id="4" name="Картина 3" descr="554822_3649521010074_1897518365_n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548680"/>
            <a:ext cx="3638654" cy="2376264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539552" y="764704"/>
            <a:ext cx="3600400" cy="158417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bg-BG" dirty="0" smtClean="0">
                <a:ln>
                  <a:solidFill>
                    <a:schemeClr val="tx1"/>
                  </a:solidFill>
                </a:ln>
              </a:rPr>
              <a:t>Обучение на възрастни граждани по компютърна грамотност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" name="Картина 5" descr="suznanie_znach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04664"/>
            <a:ext cx="345638" cy="288032"/>
          </a:xfrm>
          <a:prstGeom prst="rect">
            <a:avLst/>
          </a:prstGeom>
        </p:spPr>
      </p:pic>
    </p:spTree>
  </p:cSld>
  <p:clrMapOvr>
    <a:masterClrMapping/>
  </p:clrMapOvr>
  <p:transition advTm="30000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еене">
  <a:themeElements>
    <a:clrScheme name="Леене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еене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еене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1326</TotalTime>
  <Words>498</Words>
  <Application>Microsoft Office PowerPoint</Application>
  <PresentationFormat>On-screen Show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Леене</vt:lpstr>
      <vt:lpstr>Читалището-желана територия  за всички</vt:lpstr>
      <vt:lpstr>Slide 2</vt:lpstr>
      <vt:lpstr>  Участие на учениците  в последния етап на  “Малкото голямо четене” в библиотеката - 2011</vt:lpstr>
      <vt:lpstr> Читалищната библиотека гостува на децата в училище и детската градина за Международния ден на книгата 2012</vt:lpstr>
      <vt:lpstr>Трета национална научна конференция “Читалищни срещи- Етнология,Читалище,Краезнание” Белослав - 2012</vt:lpstr>
      <vt:lpstr>Slide 6</vt:lpstr>
      <vt:lpstr>“ЧИТАЛИЩНИ СРЕЩИ”</vt:lpstr>
      <vt:lpstr>“Да опознаем своя род” </vt:lpstr>
      <vt:lpstr>Slide 9</vt:lpstr>
      <vt:lpstr>Slide 10</vt:lpstr>
      <vt:lpstr>Slide 11</vt:lpstr>
      <vt:lpstr>Slide 12</vt:lpstr>
      <vt:lpstr>Slide 13</vt:lpstr>
      <vt:lpstr>Slide 14</vt:lpstr>
      <vt:lpstr>Детска изложба  “МОЕТО ЛЯТО-2012”</vt:lpstr>
      <vt:lpstr>Slide 16</vt:lpstr>
      <vt:lpstr>Slide 17</vt:lpstr>
      <vt:lpstr>Извършване на социални услуги</vt:lpstr>
      <vt:lpstr>НОВОСТИ В БИБЛИОТЕКАТА</vt:lpstr>
      <vt:lpstr>ИНФОРМАЦИОННИЯТ ЦЕНТЪР ПРЕДОСТАВЯ</vt:lpstr>
      <vt:lpstr>ПАРТНЬОРИ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Librarian</dc:creator>
  <cp:lastModifiedBy>Librarian</cp:lastModifiedBy>
  <cp:revision>196</cp:revision>
  <dcterms:created xsi:type="dcterms:W3CDTF">2012-10-03T07:54:13Z</dcterms:created>
  <dcterms:modified xsi:type="dcterms:W3CDTF">2012-10-25T08:06:22Z</dcterms:modified>
</cp:coreProperties>
</file>